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86" r:id="rId3"/>
    <p:sldId id="303" r:id="rId4"/>
    <p:sldId id="290" r:id="rId5"/>
    <p:sldId id="287" r:id="rId6"/>
    <p:sldId id="288" r:id="rId7"/>
    <p:sldId id="289" r:id="rId8"/>
    <p:sldId id="278" r:id="rId9"/>
    <p:sldId id="279" r:id="rId10"/>
    <p:sldId id="268" r:id="rId11"/>
    <p:sldId id="282" r:id="rId12"/>
    <p:sldId id="283" r:id="rId13"/>
    <p:sldId id="293" r:id="rId14"/>
    <p:sldId id="297" r:id="rId15"/>
    <p:sldId id="298" r:id="rId16"/>
    <p:sldId id="296" r:id="rId17"/>
    <p:sldId id="284" r:id="rId18"/>
    <p:sldId id="299" r:id="rId19"/>
    <p:sldId id="300" r:id="rId20"/>
    <p:sldId id="301" r:id="rId21"/>
    <p:sldId id="295" r:id="rId22"/>
    <p:sldId id="302" r:id="rId23"/>
    <p:sldId id="273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roid Serif" panose="02020600060500020200" pitchFamily="18" charset="0"/>
      <p:regular r:id="rId30"/>
      <p:bold r:id="rId31"/>
      <p:italic r:id="rId32"/>
      <p:boldItalic r:id="rId33"/>
    </p:embeddedFont>
    <p:embeddedFont>
      <p:font typeface="Inter" panose="020B0502030000000004" pitchFamily="34" charset="0"/>
      <p:regular r:id="rId34"/>
      <p:bold r:id="rId35"/>
      <p:italic r:id="rId36"/>
      <p:boldItalic r:id="rId37"/>
    </p:embeddedFont>
    <p:embeddedFont>
      <p:font typeface="Inter Extra Bold" panose="02000903000000020004" pitchFamily="2" charset="0"/>
      <p:bold r:id="rId38"/>
      <p:italic r:id="rId39"/>
      <p:boldItalic r:id="rId4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0C8BEA3-2630-40C0-9098-3278DCD18836}">
          <p14:sldIdLst>
            <p14:sldId id="257"/>
            <p14:sldId id="286"/>
            <p14:sldId id="303"/>
            <p14:sldId id="290"/>
            <p14:sldId id="287"/>
            <p14:sldId id="288"/>
            <p14:sldId id="289"/>
            <p14:sldId id="278"/>
            <p14:sldId id="279"/>
            <p14:sldId id="268"/>
            <p14:sldId id="282"/>
            <p14:sldId id="283"/>
            <p14:sldId id="293"/>
            <p14:sldId id="297"/>
            <p14:sldId id="298"/>
            <p14:sldId id="296"/>
            <p14:sldId id="284"/>
            <p14:sldId id="299"/>
            <p14:sldId id="300"/>
            <p14:sldId id="301"/>
            <p14:sldId id="295"/>
            <p14:sldId id="30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03E"/>
    <a:srgbClr val="D23B6B"/>
    <a:srgbClr val="E68FAA"/>
    <a:srgbClr val="56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4A9198-7420-EB4C-B86E-CF7876671BB5}" v="40" dt="2023-05-04T13:32:52.756"/>
    <p1510:client id="{E2F5D57B-412B-4A63-B134-0BE575E9E269}" v="490" dt="2023-05-04T13:52:02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3" autoAdjust="0"/>
    <p:restoredTop sz="95226" autoAdjust="0"/>
  </p:normalViewPr>
  <p:slideViewPr>
    <p:cSldViewPr snapToGrid="0" snapToObjects="1">
      <p:cViewPr varScale="1">
        <p:scale>
          <a:sx n="129" d="100"/>
          <a:sy n="129" d="100"/>
        </p:scale>
        <p:origin x="61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8D052-E43D-D34D-8C93-C84175B87BAA}" type="datetimeFigureOut">
              <a:rPr lang="de-DE" smtClean="0"/>
              <a:t>08.05.23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8ACA5-4B9B-BE4F-A59F-7ADF1C56D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81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www.mathema.de/index.php?option=com_casestudycarousel&amp;view=single&amp;id=5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ema.de/index.php?option=com_casestudycarousel&amp;view=single&amp;id=6" TargetMode="External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www.mathema.de/index.php?option=com_casestudycarousel&amp;view=single&amp;id=10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ema.de/index.php?option=com_casestudycarousel&amp;view=single&amp;id=11" TargetMode="External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s://www.mathema.de/index.php?option=com_casestudycarousel&amp;view=single&amp;id=12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ema.de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18" Type="http://schemas.openxmlformats.org/officeDocument/2006/relationships/image" Target="../media/image24.jpeg"/><Relationship Id="rId26" Type="http://schemas.openxmlformats.org/officeDocument/2006/relationships/image" Target="../media/image32.pn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5" Type="http://schemas.openxmlformats.org/officeDocument/2006/relationships/image" Target="../media/image31.png"/><Relationship Id="rId2" Type="http://schemas.openxmlformats.org/officeDocument/2006/relationships/image" Target="../media/image6.emf"/><Relationship Id="rId16" Type="http://schemas.openxmlformats.org/officeDocument/2006/relationships/image" Target="../media/image22.jpeg"/><Relationship Id="rId20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24" Type="http://schemas.openxmlformats.org/officeDocument/2006/relationships/image" Target="../media/image30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jpeg"/><Relationship Id="rId27" Type="http://schemas.openxmlformats.org/officeDocument/2006/relationships/image" Target="../media/image3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A47EA2-89BE-614E-BD31-23EBB8D88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2087215"/>
            <a:ext cx="9144001" cy="2047461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E00AF0-494F-4B44-8713-3406C2CD15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307715"/>
            <a:ext cx="9144001" cy="838266"/>
          </a:xfrm>
        </p:spPr>
        <p:txBody>
          <a:bodyPr/>
          <a:lstStyle>
            <a:lvl1pPr marL="0" indent="0" algn="l">
              <a:buNone/>
              <a:defRPr sz="1800" spc="3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974881-B4FB-5B4C-BB69-8944E4727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000" y="6356350"/>
            <a:ext cx="2743200" cy="365125"/>
          </a:xfrm>
        </p:spPr>
        <p:txBody>
          <a:bodyPr/>
          <a:lstStyle>
            <a:lvl1pPr>
              <a:defRPr>
                <a:solidFill>
                  <a:srgbClr val="565F5F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fld id="{827EB1ED-72C9-4DA0-9595-4D9CE57F6220}" type="datetime1">
              <a:rPr lang="de-DE" smtClean="0"/>
              <a:t>08.05.23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4BE5C7-FDB8-B943-88FD-A48A7842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300">
                <a:solidFill>
                  <a:srgbClr val="565F5F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/>
              <a:t>Name - MATHEMA GmbH</a:t>
            </a:r>
            <a:endParaRPr lang="de-DE" dirty="0"/>
          </a:p>
        </p:txBody>
      </p:sp>
      <p:pic>
        <p:nvPicPr>
          <p:cNvPr id="10" name="Grafik 9" descr="Ein Bild, das Pfeil enthält.&#10;&#10;Automatisch generierte Beschreibung">
            <a:extLst>
              <a:ext uri="{FF2B5EF4-FFF2-40B4-BE49-F238E27FC236}">
                <a16:creationId xmlns:a16="http://schemas.microsoft.com/office/drawing/2014/main" id="{E929A2A2-E77C-3243-88BE-C904E40769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685800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90E343-99F2-0544-BB21-F05FD2F1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644" y="6356349"/>
            <a:ext cx="2743200" cy="365125"/>
          </a:xfrm>
        </p:spPr>
        <p:txBody>
          <a:bodyPr/>
          <a:lstStyle>
            <a:lvl1pPr>
              <a:defRPr>
                <a:solidFill>
                  <a:srgbClr val="565F5F"/>
                </a:solidFill>
              </a:defRPr>
            </a:lvl1pPr>
          </a:lstStyle>
          <a:p>
            <a:fld id="{E140B8AC-9DA0-C045-AB30-231B0309EDD2}" type="slidenum">
              <a:rPr lang="de-DE" smtClean="0"/>
              <a:pPr/>
              <a:t>‹#›</a:t>
            </a:fld>
            <a:endParaRPr lang="de-DE" dirty="0">
              <a:solidFill>
                <a:srgbClr val="565F5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A7C44-E6CB-3556-3A4F-1082AD5CD8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679" t="26062" r="12718" b="26432"/>
          <a:stretch/>
        </p:blipFill>
        <p:spPr>
          <a:xfrm>
            <a:off x="720000" y="384395"/>
            <a:ext cx="3733102" cy="109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8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29C-89C1-4598-B5D9-7E01996E62E9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Was unsere Kunden über uns sagen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49E28D-5ADB-064C-849B-FD854016EC40}"/>
              </a:ext>
            </a:extLst>
          </p:cNvPr>
          <p:cNvSpPr txBox="1"/>
          <p:nvPr userDrawn="1"/>
        </p:nvSpPr>
        <p:spPr>
          <a:xfrm>
            <a:off x="720000" y="1440000"/>
            <a:ext cx="10533600" cy="335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i="1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„Wir schätzen MATHEMA als zuverlässigen und beständigen Partner, der uns vor allem in zwei Bereichen unterstützt: Zum einen bei der Skalierung unsere eigenen Teams durch externe, hervorragend qualifizierte Software-Entwickler. Zum anderen durch kompetente Unterstützung und </a:t>
            </a:r>
            <a:r>
              <a:rPr lang="de-DE" sz="2400" i="1" dirty="0" err="1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Know-How</a:t>
            </a:r>
            <a:r>
              <a:rPr lang="de-DE" sz="2400" i="1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in allen Aspekten des gesamten Software-Entwicklungsprozesses.”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A53EA83-7E00-904B-AF4E-B139A6FBF41E}"/>
              </a:ext>
            </a:extLst>
          </p:cNvPr>
          <p:cNvSpPr txBox="1"/>
          <p:nvPr userDrawn="1"/>
        </p:nvSpPr>
        <p:spPr>
          <a:xfrm>
            <a:off x="720000" y="501987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kern="1200" dirty="0">
                <a:solidFill>
                  <a:srgbClr val="565F5F"/>
                </a:solidFill>
                <a:effectLst/>
                <a:latin typeface="+mn-lt"/>
                <a:ea typeface="+mn-ea"/>
                <a:cs typeface="+mn-cs"/>
              </a:rPr>
              <a:t>– DANI MOHR, KICKER / OLYMPIA-VERLAG GMBH</a:t>
            </a:r>
          </a:p>
        </p:txBody>
      </p:sp>
    </p:spTree>
    <p:extLst>
      <p:ext uri="{BB962C8B-B14F-4D97-AF65-F5344CB8AC3E}">
        <p14:creationId xmlns:p14="http://schemas.microsoft.com/office/powerpoint/2010/main" val="93442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folgsgeschichte_DES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06EB8-9136-4010-8951-C684BB90A21E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CB954A-BE76-AC4E-B9A6-83AC4D2209F9}"/>
              </a:ext>
            </a:extLst>
          </p:cNvPr>
          <p:cNvSpPr txBox="1"/>
          <p:nvPr userDrawn="1"/>
        </p:nvSpPr>
        <p:spPr>
          <a:xfrm>
            <a:off x="608111" y="5378293"/>
            <a:ext cx="622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Mehr erfahren</a:t>
            </a:r>
            <a:endParaRPr lang="de-DE" sz="1600" b="0" dirty="0">
              <a:solidFill>
                <a:srgbClr val="C5003E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98E23B5-44DC-B847-88D9-73713694370D}"/>
              </a:ext>
            </a:extLst>
          </p:cNvPr>
          <p:cNvSpPr txBox="1"/>
          <p:nvPr userDrawn="1"/>
        </p:nvSpPr>
        <p:spPr>
          <a:xfrm>
            <a:off x="720000" y="1239183"/>
            <a:ext cx="622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Mobile App zur Datenübernahme </a:t>
            </a:r>
            <a:b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</a:br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aus Ausweisdokumenten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8F461-28C4-F046-B4F4-1F2307D58733}"/>
              </a:ext>
            </a:extLst>
          </p:cNvPr>
          <p:cNvSpPr txBox="1"/>
          <p:nvPr userDrawn="1"/>
        </p:nvSpPr>
        <p:spPr>
          <a:xfrm>
            <a:off x="720000" y="2136367"/>
            <a:ext cx="6224810" cy="337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Mehrwert: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Innerhalb von kurzer Zeit konnte DESKO statt seiner unflexiblen alten App auf eine neue,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wartbare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und performante App umsteigen. Es existieren bereits Pläne, die App auf andere Plattformen zu portieren.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Leistungen: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Fachkonzeption, Design, Architektur, Programmierung, User Experience.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Technologien: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Android,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Kotlin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Jetpack Navigation, Jetpack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CameraX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endParaRPr lang="de-DE" sz="1600" b="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5" name="Grafik 24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CBAF176F-98BA-E845-88D8-511660B6A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935" r="23579"/>
          <a:stretch/>
        </p:blipFill>
        <p:spPr>
          <a:xfrm>
            <a:off x="7515225" y="0"/>
            <a:ext cx="4676775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</p:spTree>
    <p:extLst>
      <p:ext uri="{BB962C8B-B14F-4D97-AF65-F5344CB8AC3E}">
        <p14:creationId xmlns:p14="http://schemas.microsoft.com/office/powerpoint/2010/main" val="3403027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folgsgeschichte_LEO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7233D-03C6-4111-9D28-8594BD76BAE7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59004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52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CB954A-BE76-AC4E-B9A6-83AC4D2209F9}"/>
              </a:ext>
            </a:extLst>
          </p:cNvPr>
          <p:cNvSpPr txBox="1"/>
          <p:nvPr userDrawn="1"/>
        </p:nvSpPr>
        <p:spPr>
          <a:xfrm>
            <a:off x="5259004" y="5763633"/>
            <a:ext cx="622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3"/>
              </a:rPr>
              <a:t>Mehr erfahren</a:t>
            </a:r>
            <a:endParaRPr lang="de-DE" sz="1600" b="0" dirty="0">
              <a:solidFill>
                <a:srgbClr val="C5003E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98E23B5-44DC-B847-88D9-73713694370D}"/>
              </a:ext>
            </a:extLst>
          </p:cNvPr>
          <p:cNvSpPr txBox="1"/>
          <p:nvPr userDrawn="1"/>
        </p:nvSpPr>
        <p:spPr>
          <a:xfrm>
            <a:off x="5259004" y="1239183"/>
            <a:ext cx="622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Messsystem zur Detektion von </a:t>
            </a:r>
            <a:b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</a:br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äußeren Kabeleinflüssen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8F461-28C4-F046-B4F4-1F2307D58733}"/>
              </a:ext>
            </a:extLst>
          </p:cNvPr>
          <p:cNvSpPr txBox="1"/>
          <p:nvPr userDrawn="1"/>
        </p:nvSpPr>
        <p:spPr>
          <a:xfrm>
            <a:off x="5259004" y="2136367"/>
            <a:ext cx="6224810" cy="337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Mehrwert: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Vollständige Vorentwicklung eines Hochfrequenzmesssystems bis zur Fertigungsreife unter Berücksichtigung von Leistung, Kosten, Performance und Speicherkapazität.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Leistungen: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Firmware-Entwicklung, Hardware-Entwicklung, Testautomatisierung (CI/CD), Applikationsentwicklung .NET, Applikationsentwicklung, Android.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Technologien: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C/C++, .NET, C#,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Winforms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WPF, Android, Java, Google Test, TCR.</a:t>
            </a:r>
            <a:endParaRPr lang="de-DE" sz="1600" b="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BAF176F-98BA-E845-88D8-511660B6A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8761" r="15821"/>
          <a:stretch/>
        </p:blipFill>
        <p:spPr>
          <a:xfrm>
            <a:off x="0" y="0"/>
            <a:ext cx="4676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5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folgsgeschichte_MASCHI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E888-DDCC-4499-8206-870016B8FD4B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CB954A-BE76-AC4E-B9A6-83AC4D2209F9}"/>
              </a:ext>
            </a:extLst>
          </p:cNvPr>
          <p:cNvSpPr txBox="1"/>
          <p:nvPr userDrawn="1"/>
        </p:nvSpPr>
        <p:spPr>
          <a:xfrm>
            <a:off x="720000" y="4783579"/>
            <a:ext cx="622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Mehr erfahren</a:t>
            </a:r>
            <a:endParaRPr lang="de-DE" sz="1600" b="0" dirty="0">
              <a:solidFill>
                <a:srgbClr val="C5003E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98E23B5-44DC-B847-88D9-73713694370D}"/>
              </a:ext>
            </a:extLst>
          </p:cNvPr>
          <p:cNvSpPr txBox="1"/>
          <p:nvPr userDrawn="1"/>
        </p:nvSpPr>
        <p:spPr>
          <a:xfrm>
            <a:off x="720000" y="1239183"/>
            <a:ext cx="622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Erkennung des Maschinenzustandes durch Analyse von Energiedaten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8F461-28C4-F046-B4F4-1F2307D58733}"/>
              </a:ext>
            </a:extLst>
          </p:cNvPr>
          <p:cNvSpPr txBox="1"/>
          <p:nvPr userDrawn="1"/>
        </p:nvSpPr>
        <p:spPr>
          <a:xfrm>
            <a:off x="720000" y="2136367"/>
            <a:ext cx="6224810" cy="235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Mehrwert: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Entwicklung,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Verprobung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und Patentanmeldung eines Algorithmus zur Erkennung des Zustandes einer Maschine durch reine Analyse von Energiedaten.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Leistungen: 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Datenanalyse, </a:t>
            </a:r>
            <a:r>
              <a:rPr lang="de-DE" sz="1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Algorithmusentwicklung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Test.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Technologien: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Python (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scikit-learn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Tensorflow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),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Jupyter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Notebook/Lab.</a:t>
            </a:r>
            <a:endParaRPr lang="de-DE" sz="1600" b="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BAF176F-98BA-E845-88D8-511660B6A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762" r="40684"/>
          <a:stretch/>
        </p:blipFill>
        <p:spPr>
          <a:xfrm>
            <a:off x="7515225" y="0"/>
            <a:ext cx="4676775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</p:spTree>
    <p:extLst>
      <p:ext uri="{BB962C8B-B14F-4D97-AF65-F5344CB8AC3E}">
        <p14:creationId xmlns:p14="http://schemas.microsoft.com/office/powerpoint/2010/main" val="3293180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folgsgeschichte_SCR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D691-0D55-4C01-8C7E-4CEDB89448A3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59004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52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CB954A-BE76-AC4E-B9A6-83AC4D2209F9}"/>
              </a:ext>
            </a:extLst>
          </p:cNvPr>
          <p:cNvSpPr txBox="1"/>
          <p:nvPr userDrawn="1"/>
        </p:nvSpPr>
        <p:spPr>
          <a:xfrm>
            <a:off x="5259004" y="5061164"/>
            <a:ext cx="622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3"/>
              </a:rPr>
              <a:t>Mehr erfahren</a:t>
            </a:r>
            <a:endParaRPr lang="de-DE" sz="1600" b="0" dirty="0">
              <a:solidFill>
                <a:srgbClr val="C5003E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98E23B5-44DC-B847-88D9-73713694370D}"/>
              </a:ext>
            </a:extLst>
          </p:cNvPr>
          <p:cNvSpPr txBox="1"/>
          <p:nvPr userDrawn="1"/>
        </p:nvSpPr>
        <p:spPr>
          <a:xfrm>
            <a:off x="5259004" y="1239183"/>
            <a:ext cx="622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Scrum</a:t>
            </a:r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Team für Web-Entwicklung </a:t>
            </a:r>
            <a:b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</a:br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im Frontend und Backend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8F461-28C4-F046-B4F4-1F2307D58733}"/>
              </a:ext>
            </a:extLst>
          </p:cNvPr>
          <p:cNvSpPr txBox="1"/>
          <p:nvPr userDrawn="1"/>
        </p:nvSpPr>
        <p:spPr>
          <a:xfrm>
            <a:off x="5259004" y="2136367"/>
            <a:ext cx="6224810" cy="2634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Mehrwert: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Umfassende Stärkung der Entwicklungskapazität durch Stellung eines kompletten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Scrum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-Teams.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Leistungen: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Scrum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Team für Web-Entwicklung im Frontend und Backend.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Technologien: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TypeScript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React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Java, Spring Boot,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Openshift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Event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Driven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Architecure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RESTful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Services,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Microservices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Git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Maven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Jenkins,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SonarQube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.</a:t>
            </a:r>
            <a:endParaRPr lang="de-DE" sz="1600" b="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BAF176F-98BA-E845-88D8-511660B6A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6644" r="17870"/>
          <a:stretch/>
        </p:blipFill>
        <p:spPr>
          <a:xfrm>
            <a:off x="0" y="0"/>
            <a:ext cx="4676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93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rfolgsgeschicht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A8FD-9B16-406F-94EC-5796314E2884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5CB954A-BE76-AC4E-B9A6-83AC4D2209F9}"/>
              </a:ext>
            </a:extLst>
          </p:cNvPr>
          <p:cNvSpPr txBox="1"/>
          <p:nvPr userDrawn="1"/>
        </p:nvSpPr>
        <p:spPr>
          <a:xfrm>
            <a:off x="720000" y="5063693"/>
            <a:ext cx="622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Mehr erfahren</a:t>
            </a:r>
            <a:endParaRPr lang="de-DE" sz="1600" b="0" dirty="0">
              <a:solidFill>
                <a:srgbClr val="C5003E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98E23B5-44DC-B847-88D9-73713694370D}"/>
              </a:ext>
            </a:extLst>
          </p:cNvPr>
          <p:cNvSpPr txBox="1"/>
          <p:nvPr userDrawn="1"/>
        </p:nvSpPr>
        <p:spPr>
          <a:xfrm>
            <a:off x="720000" y="1239183"/>
            <a:ext cx="622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Robuste und anpassbare Unternehmensarchitektur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C8F461-28C4-F046-B4F4-1F2307D58733}"/>
              </a:ext>
            </a:extLst>
          </p:cNvPr>
          <p:cNvSpPr txBox="1"/>
          <p:nvPr userDrawn="1"/>
        </p:nvSpPr>
        <p:spPr>
          <a:xfrm>
            <a:off x="720000" y="2136367"/>
            <a:ext cx="6224810" cy="272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Mehrwert: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Entwurf, Abstimmung, Dokumentation und Rollout einer robusten und anpassbaren Unternehmensarchitektur.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Leistungen: 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Entwurf der Lösungsarchitektur, Definition der Schnittstellen, Architekturdokumentation, Coaching, Reviews.</a:t>
            </a:r>
          </a:p>
          <a:p>
            <a:pPr marL="179388" indent="-1714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1600" b="1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Technologien: 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Java, Spring Boot,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TypeScript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Angular, Docker,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OpenShift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REST,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Swagger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-UI, Jenkins (CI/CD), SSO mit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OpenID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Connect (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KeyCloak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), </a:t>
            </a:r>
            <a:r>
              <a:rPr lang="de-DE" sz="1600" b="0" i="0" u="none" strike="noStrike" kern="1200" dirty="0" err="1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SonarQube</a:t>
            </a:r>
            <a:r>
              <a:rPr lang="de-DE" sz="1600" b="0" i="0" u="none" strike="noStrike" kern="1200" dirty="0">
                <a:solidFill>
                  <a:schemeClr val="tx1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, Enterprise.</a:t>
            </a:r>
            <a:endParaRPr lang="de-DE" sz="1600" b="0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BAF176F-98BA-E845-88D8-511660B6A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6057" r="28525"/>
          <a:stretch/>
        </p:blipFill>
        <p:spPr>
          <a:xfrm>
            <a:off x="7515225" y="0"/>
            <a:ext cx="4676775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</p:spTree>
    <p:extLst>
      <p:ext uri="{BB962C8B-B14F-4D97-AF65-F5344CB8AC3E}">
        <p14:creationId xmlns:p14="http://schemas.microsoft.com/office/powerpoint/2010/main" val="3402322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rfolgsgeschicht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A8FD-9B16-406F-94EC-5796314E2884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1433" y="3736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A744E298-62ED-A5DB-0D45-E836AB9BC4B1}"/>
              </a:ext>
            </a:extLst>
          </p:cNvPr>
          <p:cNvSpPr/>
          <p:nvPr userDrawn="1"/>
        </p:nvSpPr>
        <p:spPr>
          <a:xfrm rot="16200000">
            <a:off x="6980218" y="1646216"/>
            <a:ext cx="6858000" cy="3565565"/>
          </a:xfrm>
          <a:prstGeom prst="trapezoi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70EDBB87-894B-F7B8-471F-402B8693B847}"/>
              </a:ext>
            </a:extLst>
          </p:cNvPr>
          <p:cNvSpPr/>
          <p:nvPr userDrawn="1"/>
        </p:nvSpPr>
        <p:spPr>
          <a:xfrm rot="5400000">
            <a:off x="-1646217" y="1646215"/>
            <a:ext cx="6858000" cy="3565565"/>
          </a:xfrm>
          <a:prstGeom prst="trapezoi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27F6D138-8A89-2411-F718-40DAC064EA82}"/>
              </a:ext>
            </a:extLst>
          </p:cNvPr>
          <p:cNvSpPr/>
          <p:nvPr userDrawn="1"/>
        </p:nvSpPr>
        <p:spPr>
          <a:xfrm rot="10800000">
            <a:off x="-3" y="0"/>
            <a:ext cx="12191999" cy="946800"/>
          </a:xfrm>
          <a:prstGeom prst="trapezoid">
            <a:avLst>
              <a:gd name="adj" fmla="val 38101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3AEB13E3-D718-9B3C-48BE-2069DF364F5E}"/>
              </a:ext>
            </a:extLst>
          </p:cNvPr>
          <p:cNvSpPr/>
          <p:nvPr userDrawn="1"/>
        </p:nvSpPr>
        <p:spPr>
          <a:xfrm>
            <a:off x="-4" y="5911200"/>
            <a:ext cx="12191999" cy="946800"/>
          </a:xfrm>
          <a:prstGeom prst="trapezoid">
            <a:avLst>
              <a:gd name="adj" fmla="val 38101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CF3A4E-DC5D-96CF-B56E-49D2F53D34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1433" y="1098551"/>
            <a:ext cx="456752" cy="586800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DD088AAE-5986-4E45-E66E-CC8DE35CAEFD}"/>
              </a:ext>
            </a:extLst>
          </p:cNvPr>
          <p:cNvSpPr txBox="1">
            <a:spLocks/>
          </p:cNvSpPr>
          <p:nvPr userDrawn="1"/>
        </p:nvSpPr>
        <p:spPr>
          <a:xfrm>
            <a:off x="4231310" y="1209388"/>
            <a:ext cx="4750967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</p:spTree>
    <p:extLst>
      <p:ext uri="{BB962C8B-B14F-4D97-AF65-F5344CB8AC3E}">
        <p14:creationId xmlns:p14="http://schemas.microsoft.com/office/powerpoint/2010/main" val="3235593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rfolgsgeschicht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A8FD-9B16-406F-94EC-5796314E2884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033" y="470837"/>
            <a:ext cx="4750967" cy="365126"/>
          </a:xfrm>
        </p:spPr>
        <p:txBody>
          <a:bodyPr/>
          <a:lstStyle>
            <a:lvl1pPr>
              <a:defRPr sz="2000" b="1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  <p:sp>
        <p:nvSpPr>
          <p:cNvPr id="10" name="Flussdiagramm: Manuelle Eingabe 9">
            <a:extLst>
              <a:ext uri="{FF2B5EF4-FFF2-40B4-BE49-F238E27FC236}">
                <a16:creationId xmlns:a16="http://schemas.microsoft.com/office/drawing/2014/main" id="{E4762CA1-DE99-F567-A820-58DC2B00C0AC}"/>
              </a:ext>
            </a:extLst>
          </p:cNvPr>
          <p:cNvSpPr/>
          <p:nvPr userDrawn="1"/>
        </p:nvSpPr>
        <p:spPr>
          <a:xfrm>
            <a:off x="0" y="3220278"/>
            <a:ext cx="12192000" cy="3637722"/>
          </a:xfrm>
          <a:prstGeom prst="flowChartManualInput">
            <a:avLst/>
          </a:prstGeom>
          <a:solidFill>
            <a:srgbClr val="C50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0551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rfolgsgeschicht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A8FD-9B16-406F-94EC-5796314E2884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033" y="470837"/>
            <a:ext cx="4750967" cy="365126"/>
          </a:xfrm>
        </p:spPr>
        <p:txBody>
          <a:bodyPr/>
          <a:lstStyle>
            <a:lvl1pPr>
              <a:defRPr sz="2000" b="1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Erfolgsgeschichte</a:t>
            </a:r>
          </a:p>
        </p:txBody>
      </p:sp>
      <p:sp>
        <p:nvSpPr>
          <p:cNvPr id="10" name="Flussdiagramm: Manuelle Eingabe 9">
            <a:extLst>
              <a:ext uri="{FF2B5EF4-FFF2-40B4-BE49-F238E27FC236}">
                <a16:creationId xmlns:a16="http://schemas.microsoft.com/office/drawing/2014/main" id="{E4762CA1-DE99-F567-A820-58DC2B00C0AC}"/>
              </a:ext>
            </a:extLst>
          </p:cNvPr>
          <p:cNvSpPr/>
          <p:nvPr userDrawn="1"/>
        </p:nvSpPr>
        <p:spPr>
          <a:xfrm rot="16200000">
            <a:off x="5715000" y="381000"/>
            <a:ext cx="6858000" cy="6096000"/>
          </a:xfrm>
          <a:prstGeom prst="flowChartManualInput">
            <a:avLst/>
          </a:prstGeom>
          <a:solidFill>
            <a:srgbClr val="C50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209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rfolgsgeschicht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A8FD-9B16-406F-94EC-5796314E2884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79E1229-743C-DC4B-A711-49D8101DC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E9F5451D-3C3E-3F44-9936-0F37CD383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5033" y="470837"/>
            <a:ext cx="4750967" cy="365126"/>
          </a:xfrm>
        </p:spPr>
        <p:txBody>
          <a:bodyPr/>
          <a:lstStyle>
            <a:lvl1pPr>
              <a:defRPr sz="2000" b="1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Kontakt </a:t>
            </a:r>
          </a:p>
        </p:txBody>
      </p:sp>
      <p:sp>
        <p:nvSpPr>
          <p:cNvPr id="10" name="Flussdiagramm: Manuelle Eingabe 9">
            <a:extLst>
              <a:ext uri="{FF2B5EF4-FFF2-40B4-BE49-F238E27FC236}">
                <a16:creationId xmlns:a16="http://schemas.microsoft.com/office/drawing/2014/main" id="{E4762CA1-DE99-F567-A820-58DC2B00C0AC}"/>
              </a:ext>
            </a:extLst>
          </p:cNvPr>
          <p:cNvSpPr/>
          <p:nvPr userDrawn="1"/>
        </p:nvSpPr>
        <p:spPr>
          <a:xfrm rot="16200000">
            <a:off x="5715000" y="381000"/>
            <a:ext cx="6858000" cy="6096000"/>
          </a:xfrm>
          <a:prstGeom prst="flowChartManualInput">
            <a:avLst/>
          </a:prstGeom>
          <a:solidFill>
            <a:srgbClr val="C500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6167C92-4E42-D84E-1398-0C9E3558E7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5200" y="554727"/>
            <a:ext cx="3440113" cy="4111625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0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bg>
      <p:bgPr>
        <a:solidFill>
          <a:srgbClr val="56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63D22-466C-2D44-A80A-288CE4A9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A9F3A5-F95D-3F44-B587-124D320E8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776390-5EF7-F941-939B-17EF635B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3A7C5-B35D-46BA-A1FE-4485376F6DF6}" type="datetime1">
              <a:rPr lang="de-DE" smtClean="0"/>
              <a:t>08.05.23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6FC99A-EB71-CA4E-8A8A-D3911787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Name - MATHEMA GmbH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C3A93F-FCD0-C041-97DF-D0B2BB4F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40B8AC-9DA0-C045-AB30-231B0309EDD2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1301C01-EE46-134A-88A6-DEA476A5A6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999" y="359999"/>
            <a:ext cx="741275" cy="952333"/>
          </a:xfrm>
          <a:prstGeom prst="rect">
            <a:avLst/>
          </a:prstGeom>
        </p:spPr>
      </p:pic>
      <p:pic>
        <p:nvPicPr>
          <p:cNvPr id="15" name="Grafik 1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E0FE096A-996A-E444-986B-772A5180B9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1084" y="0"/>
            <a:ext cx="2740916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7A804AD-8448-7A60-3F09-301DDD104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0178" t="32970" r="10992" b="30168"/>
          <a:stretch/>
        </p:blipFill>
        <p:spPr>
          <a:xfrm>
            <a:off x="1518473" y="436166"/>
            <a:ext cx="3028360" cy="87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35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Was unsere Kunden über uns sagen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98F36BD8-9EAD-A14D-BE4F-C7EB088999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07FCC57-3A74-414B-8685-217B5C3C1E15}" type="datetime1">
              <a:rPr lang="de-DE" smtClean="0"/>
              <a:t>08.05.23</a:t>
            </a:fld>
            <a:endParaRPr lang="de-DE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5120E00D-D0E9-4642-9CEF-D221F3A2DE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srgbClr val="565F5F"/>
                </a:solidFill>
              </a:rPr>
              <a:t>Name - MATHEMA GmbH</a:t>
            </a:r>
            <a:endParaRPr lang="de-DE" dirty="0">
              <a:solidFill>
                <a:srgbClr val="565F5F"/>
              </a:solidFill>
            </a:endParaRP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DB53C58B-C55A-CE4A-B40A-2F2279E6A1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ABCC87D0-9EAC-6045-98E0-8ACCCB85B6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000" y="1800000"/>
            <a:ext cx="10533601" cy="3696791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noAutofit/>
          </a:bodyPr>
          <a:lstStyle>
            <a:lvl1pPr marL="11113" indent="-11113" algn="l">
              <a:lnSpc>
                <a:spcPct val="150000"/>
              </a:lnSpc>
              <a:buFontTx/>
              <a:buNone/>
              <a:tabLst/>
              <a:defRPr sz="3600" b="0">
                <a:ln>
                  <a:noFill/>
                </a:ln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sanctus.</a:t>
            </a:r>
          </a:p>
        </p:txBody>
      </p:sp>
    </p:spTree>
    <p:extLst>
      <p:ext uri="{BB962C8B-B14F-4D97-AF65-F5344CB8AC3E}">
        <p14:creationId xmlns:p14="http://schemas.microsoft.com/office/powerpoint/2010/main" val="2032350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_Ein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Was unsere Kunden über uns sagen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98F36BD8-9EAD-A14D-BE4F-C7EB088999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A2AD99F-3FAE-42CB-B2AC-03AAECB15F02}" type="datetime1">
              <a:rPr lang="de-DE" smtClean="0"/>
              <a:t>08.05.23</a:t>
            </a:fld>
            <a:endParaRPr lang="de-DE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5120E00D-D0E9-4642-9CEF-D221F3A2DE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srgbClr val="565F5F"/>
                </a:solidFill>
              </a:rPr>
              <a:t>Name - MATHEMA GmbH</a:t>
            </a:r>
            <a:endParaRPr lang="de-DE" dirty="0">
              <a:solidFill>
                <a:srgbClr val="565F5F"/>
              </a:solidFill>
            </a:endParaRP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DB53C58B-C55A-CE4A-B40A-2F2279E6A1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ABCC87D0-9EAC-6045-98E0-8ACCCB85B6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000" y="1800000"/>
            <a:ext cx="10533601" cy="3696791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>
            <a:noAutofit/>
          </a:bodyPr>
          <a:lstStyle>
            <a:lvl1pPr marL="230188" indent="-230188" algn="l">
              <a:lnSpc>
                <a:spcPct val="150000"/>
              </a:lnSpc>
              <a:buClr>
                <a:srgbClr val="C5003E"/>
              </a:buClr>
              <a:buSzPct val="110000"/>
              <a:buFont typeface="Wingdings" pitchFamily="2" charset="2"/>
              <a:buChar char="§"/>
              <a:tabLst/>
              <a:defRPr sz="2400" b="0">
                <a:ln>
                  <a:noFill/>
                </a:ln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,</a:t>
            </a:r>
          </a:p>
          <a:p>
            <a:pPr lvl="0"/>
            <a:r>
              <a:rPr lang="de-DE" dirty="0"/>
              <a:t>Duo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,</a:t>
            </a:r>
          </a:p>
          <a:p>
            <a:pPr lvl="0"/>
            <a:r>
              <a:rPr lang="de-DE" dirty="0"/>
              <a:t>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</a:p>
          <a:p>
            <a:pPr lvl="0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sanctus.</a:t>
            </a:r>
          </a:p>
        </p:txBody>
      </p:sp>
    </p:spTree>
    <p:extLst>
      <p:ext uri="{BB962C8B-B14F-4D97-AF65-F5344CB8AC3E}">
        <p14:creationId xmlns:p14="http://schemas.microsoft.com/office/powerpoint/2010/main" val="2860183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Was unsere Kunden über uns sagen</a:t>
            </a: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98F36BD8-9EAD-A14D-BE4F-C7EB088999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584E37-CB76-4418-B493-C5296C795F5C}" type="datetime1">
              <a:rPr lang="de-DE" smtClean="0"/>
              <a:t>08.05.23</a:t>
            </a:fld>
            <a:endParaRPr lang="de-DE" dirty="0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5120E00D-D0E9-4642-9CEF-D221F3A2DE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srgbClr val="565F5F"/>
                </a:solidFill>
              </a:rPr>
              <a:t>Name - MATHEMA GmbH</a:t>
            </a:r>
            <a:endParaRPr lang="de-DE" dirty="0">
              <a:solidFill>
                <a:srgbClr val="565F5F"/>
              </a:solidFill>
            </a:endParaRP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DB53C58B-C55A-CE4A-B40A-2F2279E6A1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6907EF35-C5AE-834F-A3EE-026FE481F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1440000"/>
            <a:ext cx="10515600" cy="644842"/>
          </a:xfrm>
        </p:spPr>
        <p:txBody>
          <a:bodyPr/>
          <a:lstStyle>
            <a:lvl1pPr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  <a:lvl2pPr>
              <a:buNone/>
              <a:defRPr sz="240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</a:lstStyle>
          <a:p>
            <a:pPr lvl="0"/>
            <a:r>
              <a:rPr lang="de-DE" dirty="0"/>
              <a:t>Kunde Vorname, Name, Unternehmen und Position: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ABCC87D0-9EAC-6045-98E0-8ACCCB85B6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1999" y="2268538"/>
            <a:ext cx="10533601" cy="2025650"/>
          </a:xfrm>
        </p:spPr>
        <p:txBody>
          <a:bodyPr/>
          <a:lstStyle>
            <a:lvl1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1pPr>
            <a:lvl2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2pPr>
            <a:lvl3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3pPr>
            <a:lvl4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4pPr>
            <a:lvl5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277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+Titel-Breit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7207AE1-5CD9-914F-9562-1FD9E7F52B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5370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7557B-56E7-406E-93C4-C154F5927E1B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EFAD3681-295D-2849-80D3-FEFC07FF41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0000" y="4926608"/>
            <a:ext cx="10515600" cy="514091"/>
          </a:xfrm>
        </p:spPr>
        <p:txBody>
          <a:bodyPr/>
          <a:lstStyle>
            <a:lvl1pPr>
              <a:buNone/>
              <a:defRPr sz="320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636CAFBD-A6AC-4A4E-AE33-D48566363E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5543489"/>
            <a:ext cx="10515600" cy="365125"/>
          </a:xfrm>
        </p:spPr>
        <p:txBody>
          <a:bodyPr/>
          <a:lstStyle>
            <a:lvl1pPr>
              <a:buNone/>
              <a:defRPr sz="1800">
                <a:solidFill>
                  <a:srgbClr val="C5003E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19779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und-Einzelzeile-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44E5-B488-449D-964F-C3D84A49E9B1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3684060-2ECB-5241-88B5-2A820AF99E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15600" y="1269000"/>
            <a:ext cx="4320000" cy="4320000"/>
          </a:xfrm>
        </p:spPr>
        <p:txBody>
          <a:bodyPr/>
          <a:lstStyle/>
          <a:p>
            <a:r>
              <a:rPr lang="de-DE" dirty="0"/>
              <a:t>Bild einfügen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FA2DC69-8507-FA46-A711-78D0A0E98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000" y="1269000"/>
            <a:ext cx="5977321" cy="4320000"/>
          </a:xfrm>
        </p:spPr>
        <p:txBody>
          <a:bodyPr anchor="ctr" anchorCtr="0">
            <a:normAutofit/>
          </a:bodyPr>
          <a:lstStyle>
            <a:lvl1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  <a:lvl2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lvl="0"/>
            <a:r>
              <a:rPr lang="de-DE" dirty="0"/>
              <a:t>Schlauer Spruch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871CBE-CCEB-A14B-88EC-A829BB22AB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2FD7F2E2-2E9B-1641-9CA3-230AFA503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114800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938465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und-Einzelzeile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F2-C2D7-4B09-B534-F09A3CC5AE5D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93684060-2ECB-5241-88B5-2A820AF99E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000" y="1269000"/>
            <a:ext cx="4320000" cy="4320000"/>
          </a:xfrm>
        </p:spPr>
        <p:txBody>
          <a:bodyPr/>
          <a:lstStyle/>
          <a:p>
            <a:r>
              <a:rPr lang="de-DE" dirty="0"/>
              <a:t>Bild einfügen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FA2DC69-8507-FA46-A711-78D0A0E983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59004" y="1269000"/>
            <a:ext cx="5977321" cy="4320000"/>
          </a:xfrm>
        </p:spPr>
        <p:txBody>
          <a:bodyPr anchor="ctr" anchorCtr="0">
            <a:normAutofit/>
          </a:bodyPr>
          <a:lstStyle>
            <a:lvl1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  <a:lvl2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2pPr>
            <a:lvl3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3pPr>
            <a:lvl4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4pPr>
            <a:lvl5pPr algn="ctr">
              <a:buNone/>
              <a:defRPr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5pPr>
          </a:lstStyle>
          <a:p>
            <a:pPr lvl="0"/>
            <a:r>
              <a:rPr lang="de-DE" dirty="0"/>
              <a:t>Schlauer Spruch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64BA442-4AE8-9748-8B05-8FECBEFC9F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E0D6618-FEDC-1341-89CF-1EA741B44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114800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4176289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-Bild-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5574-DF27-4F6B-BB8E-6A13A7674136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114800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Marginalie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2F2758DE-C634-534A-9A2C-A20C69BA59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67190" y="0"/>
            <a:ext cx="622481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DB903A-4D3D-0E44-8EA4-DA89B7A6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0725" y="1440000"/>
            <a:ext cx="4738688" cy="4606925"/>
          </a:xfrm>
        </p:spPr>
        <p:txBody>
          <a:bodyPr/>
          <a:lstStyle>
            <a:lvl1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1pPr>
            <a:lvl2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2pPr>
            <a:lvl3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3pPr>
            <a:lvl4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4pPr>
            <a:lvl5pPr>
              <a:buClr>
                <a:srgbClr val="C5003E"/>
              </a:buClr>
              <a:buSzPct val="105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170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listung-Bild-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48D2A-205E-420C-845A-E1E11F7FAE23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36584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5870" y="470837"/>
            <a:ext cx="4114800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Marginalie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2F2758DE-C634-534A-9A2C-A20C69BA59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22481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DB903A-4D3D-0E44-8EA4-DA89B7A6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5309" y="1440000"/>
            <a:ext cx="4738688" cy="4606925"/>
          </a:xfrm>
        </p:spPr>
        <p:txBody>
          <a:bodyPr/>
          <a:lstStyle>
            <a:lvl1pPr>
              <a:buClr>
                <a:schemeClr val="accent1"/>
              </a:buClr>
              <a:buSzPct val="105000"/>
              <a:buFont typeface="Wingdings" pitchFamily="2" charset="2"/>
              <a:buChar char="§"/>
              <a:defRPr/>
            </a:lvl1pPr>
            <a:lvl2pPr>
              <a:buClr>
                <a:schemeClr val="accent1"/>
              </a:buClr>
              <a:buSzPct val="105000"/>
              <a:buFont typeface="Wingdings" pitchFamily="2" charset="2"/>
              <a:buChar char="§"/>
              <a:defRPr/>
            </a:lvl2pPr>
            <a:lvl3pPr>
              <a:buClr>
                <a:schemeClr val="accent1"/>
              </a:buClr>
              <a:buSzPct val="105000"/>
              <a:buFont typeface="Wingdings" pitchFamily="2" charset="2"/>
              <a:buChar char="§"/>
              <a:defRPr/>
            </a:lvl3pPr>
            <a:lvl4pPr>
              <a:buClr>
                <a:schemeClr val="accent1"/>
              </a:buClr>
              <a:buSzPct val="105000"/>
              <a:buFont typeface="Wingdings" pitchFamily="2" charset="2"/>
              <a:buChar char="§"/>
              <a:defRPr/>
            </a:lvl4pPr>
            <a:lvl5pPr>
              <a:buClr>
                <a:schemeClr val="accent1"/>
              </a:buClr>
              <a:buSzPct val="105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623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iken,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AA46-0653-48E2-B062-52BD0E4994EE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Marginalie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6" name="Diagrammplatzhalter 5">
            <a:extLst>
              <a:ext uri="{FF2B5EF4-FFF2-40B4-BE49-F238E27FC236}">
                <a16:creationId xmlns:a16="http://schemas.microsoft.com/office/drawing/2014/main" id="{CF5A0790-6AB8-7544-B1AD-F6A67E42049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0000" y="1440000"/>
            <a:ext cx="10533600" cy="4118400"/>
          </a:xfrm>
        </p:spPr>
        <p:txBody>
          <a:bodyPr/>
          <a:lstStyle>
            <a:lvl1pPr algn="ctr">
              <a:buNone/>
              <a:defRPr sz="2000"/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larum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266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iken,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F416F-ADBA-460C-8DAD-24C04E4BC639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Infografiken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6" name="Diagrammplatzhalter 5">
            <a:extLst>
              <a:ext uri="{FF2B5EF4-FFF2-40B4-BE49-F238E27FC236}">
                <a16:creationId xmlns:a16="http://schemas.microsoft.com/office/drawing/2014/main" id="{CF5A0790-6AB8-7544-B1AD-F6A67E42049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0000" y="1440000"/>
            <a:ext cx="4838857" cy="4118400"/>
          </a:xfrm>
        </p:spPr>
        <p:txBody>
          <a:bodyPr/>
          <a:lstStyle>
            <a:lvl1pPr algn="ctr">
              <a:buNone/>
              <a:defRPr sz="2000"/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larum</a:t>
            </a:r>
            <a:endParaRPr lang="de-DE" dirty="0"/>
          </a:p>
        </p:txBody>
      </p:sp>
      <p:sp>
        <p:nvSpPr>
          <p:cNvPr id="10" name="Diagrammplatzhalter 5">
            <a:extLst>
              <a:ext uri="{FF2B5EF4-FFF2-40B4-BE49-F238E27FC236}">
                <a16:creationId xmlns:a16="http://schemas.microsoft.com/office/drawing/2014/main" id="{F7F3C6C4-A8A4-BD4F-B00E-ED2C2CCE6EDA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396743" y="1440000"/>
            <a:ext cx="4838857" cy="4118400"/>
          </a:xfrm>
        </p:spPr>
        <p:txBody>
          <a:bodyPr/>
          <a:lstStyle>
            <a:lvl1pPr algn="ctr">
              <a:buNone/>
              <a:defRPr sz="2000"/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larum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28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ischentitel">
    <p:bg>
      <p:bgPr>
        <a:solidFill>
          <a:srgbClr val="56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776390-5EF7-F941-939B-17EF635B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3A7C5-B35D-46BA-A1FE-4485376F6DF6}" type="datetime1">
              <a:rPr lang="de-DE" smtClean="0"/>
              <a:t>08.05.23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6FC99A-EB71-CA4E-8A8A-D3911787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Name - MATHEMA GmbH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C3A93F-FCD0-C041-97DF-D0B2BB4F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40B8AC-9DA0-C045-AB30-231B0309EDD2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1301C01-EE46-134A-88A6-DEA476A5A6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999" y="359999"/>
            <a:ext cx="741275" cy="952333"/>
          </a:xfrm>
          <a:prstGeom prst="rect">
            <a:avLst/>
          </a:prstGeom>
        </p:spPr>
      </p:pic>
      <p:pic>
        <p:nvPicPr>
          <p:cNvPr id="15" name="Grafik 1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E0FE096A-996A-E444-986B-772A5180B9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1084" y="0"/>
            <a:ext cx="2740916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A6DF12D3-A1F4-F0A1-6741-324B1E58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692" y="653400"/>
            <a:ext cx="4750967" cy="36512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81815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F9E5-65A0-4A81-9F53-BAF615F66641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Folientitel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765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bg>
      <p:bgPr>
        <a:solidFill>
          <a:srgbClr val="565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9A36-E65A-469B-B105-EB83B72C7E5B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 descr="Ein Bild, das Pfeil enthält.&#10;&#10;Automatisch generierte Beschreibung">
            <a:extLst>
              <a:ext uri="{FF2B5EF4-FFF2-40B4-BE49-F238E27FC236}">
                <a16:creationId xmlns:a16="http://schemas.microsoft.com/office/drawing/2014/main" id="{9C02C87A-7D29-4441-BC7B-391996AAE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A7D06F1-131A-C440-BF51-2BC50CDC5BB3}"/>
              </a:ext>
            </a:extLst>
          </p:cNvPr>
          <p:cNvSpPr/>
          <p:nvPr userDrawn="1"/>
        </p:nvSpPr>
        <p:spPr>
          <a:xfrm>
            <a:off x="702000" y="5632369"/>
            <a:ext cx="7438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www.mathema.de</a:t>
            </a:r>
            <a:endParaRPr lang="de-DE" sz="16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3F7DE9-738E-8042-A5F4-C42294B8266B}"/>
              </a:ext>
            </a:extLst>
          </p:cNvPr>
          <p:cNvSpPr/>
          <p:nvPr userDrawn="1"/>
        </p:nvSpPr>
        <p:spPr>
          <a:xfrm>
            <a:off x="702000" y="2521059"/>
            <a:ext cx="8746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MATHEMA GmbH </a:t>
            </a:r>
          </a:p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Schillerstraße 14 </a:t>
            </a:r>
          </a:p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90409 Nürnberg </a:t>
            </a:r>
          </a:p>
          <a:p>
            <a:pPr lvl="0"/>
            <a:endParaRPr lang="de-DE" sz="16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Telefon: +49 (0)911 376745-0 </a:t>
            </a:r>
          </a:p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Fax: +49 (0)911 376745-55</a:t>
            </a:r>
          </a:p>
          <a:p>
            <a:pPr lvl="0"/>
            <a:r>
              <a:rPr lang="de-DE" sz="16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E-Mail: </a:t>
            </a:r>
            <a:r>
              <a:rPr lang="de-DE" sz="16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info@mathema.de</a:t>
            </a:r>
            <a:endParaRPr lang="de-DE" sz="16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C76E6F0-B1C1-7543-BAC4-5EE51E06192E}"/>
              </a:ext>
            </a:extLst>
          </p:cNvPr>
          <p:cNvSpPr/>
          <p:nvPr userDrawn="1"/>
        </p:nvSpPr>
        <p:spPr>
          <a:xfrm>
            <a:off x="702000" y="1677236"/>
            <a:ext cx="831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Wir freuen uns auf Ihre Anfrage!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EBDF10-111C-AC42-8E18-3E99AA29194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9200" y="360000"/>
            <a:ext cx="3066280" cy="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8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tverspre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9D7A-3B67-4614-AD9B-4991A52CC2AC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351F33-708C-AB4F-AC1C-69F17346D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B80C097-D842-DF4C-BF1A-C6CF62A1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96BCC2E0-1259-3903-C666-7C311BFFB1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48800" y="0"/>
            <a:ext cx="274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rtverspre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9D7A-3B67-4614-AD9B-4991A52CC2AC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351F33-708C-AB4F-AC1C-69F17346D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B80C097-D842-DF4C-BF1A-C6CF62A1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411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 U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156BA-1729-4012-A0B4-CE285A32F2DC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Über Uns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5A36136-7F77-5D4F-8174-9C42244A628D}"/>
              </a:ext>
            </a:extLst>
          </p:cNvPr>
          <p:cNvSpPr txBox="1"/>
          <p:nvPr userDrawn="1"/>
        </p:nvSpPr>
        <p:spPr>
          <a:xfrm>
            <a:off x="720000" y="2050076"/>
            <a:ext cx="6151855" cy="279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1150" indent="-3111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2400" b="0" i="0" kern="1200" dirty="0">
                <a:solidFill>
                  <a:schemeClr val="tx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Inhabergeführt </a:t>
            </a:r>
          </a:p>
          <a:p>
            <a:pPr marL="311150" indent="-3111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2400" b="0" i="0" kern="1200" dirty="0">
                <a:solidFill>
                  <a:schemeClr val="tx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Technologisch unabhängig</a:t>
            </a:r>
          </a:p>
          <a:p>
            <a:pPr marL="311150" indent="-3111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2400" b="0" i="0" kern="1200" dirty="0">
                <a:solidFill>
                  <a:schemeClr val="tx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Über 100 Mitarbeiter</a:t>
            </a:r>
          </a:p>
          <a:p>
            <a:pPr marL="311150" indent="-311150">
              <a:lnSpc>
                <a:spcPct val="150000"/>
              </a:lnSpc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</a:pPr>
            <a:r>
              <a:rPr lang="de-DE" sz="2400" b="0" i="0" kern="1200" dirty="0">
                <a:solidFill>
                  <a:schemeClr val="tx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&gt;11 Million Euro Umsatz im Jahr 2020</a:t>
            </a:r>
          </a:p>
          <a:p>
            <a:pPr marL="311150" marR="0" lvl="0" indent="-3111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003E"/>
              </a:buClr>
              <a:buSzPct val="105000"/>
              <a:buFont typeface="Wingdings" pitchFamily="2" charset="2"/>
              <a:buChar char="§"/>
              <a:tabLst/>
              <a:defRPr/>
            </a:pPr>
            <a:r>
              <a:rPr lang="de-DE" sz="2400" b="0" i="0" kern="1200" dirty="0">
                <a:solidFill>
                  <a:schemeClr val="tx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Standorte Nürnberg und München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F61A717-BB35-5A42-80AA-A4B96BC9B5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5200" y="-12700"/>
            <a:ext cx="4889500" cy="6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6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tungen_Abstr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32D6-D6FB-495F-802E-E907A85FC931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72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istungen_Abstr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B6A1-DBD3-4B1D-99DE-3477EE224AFE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46D6A7-4E62-F842-92DE-77575BCD4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5922B3D9-3418-0B4D-A731-BAD77FDE7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Was wir tun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C96F78-9DB8-7142-988D-8D7B415F00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376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0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den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6246EC-FD53-6145-9CF5-DFB2D501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469BA-3C16-451A-A0C8-F4588520A4D0}" type="datetime1">
              <a:rPr lang="de-DE" smtClean="0"/>
              <a:t>08.05.23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D74F52-EB68-0548-AE4E-D8D242E3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32AED0-B4DD-BE42-B74F-145B94A5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2E2B214-6FEF-F648-914F-A233694378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2000" y="360000"/>
            <a:ext cx="456752" cy="5868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EC9831C-5FFF-AD44-8460-50FE5E45A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000" y="470837"/>
            <a:ext cx="4750967" cy="365126"/>
          </a:xfrm>
        </p:spPr>
        <p:txBody>
          <a:bodyPr/>
          <a:lstStyle>
            <a:lvl1pPr>
              <a:defRPr sz="200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 dirty="0"/>
              <a:t>Unsere Kunden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EEBB734-5BBB-C14F-A4A1-567F0E53CD6C}"/>
              </a:ext>
            </a:extLst>
          </p:cNvPr>
          <p:cNvGrpSpPr/>
          <p:nvPr userDrawn="1"/>
        </p:nvGrpSpPr>
        <p:grpSpPr>
          <a:xfrm>
            <a:off x="671237" y="1428399"/>
            <a:ext cx="10742644" cy="4754821"/>
            <a:chOff x="659662" y="1428399"/>
            <a:chExt cx="10742644" cy="4754821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E32866B8-C7C9-4648-9842-63159274406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662" y="4271246"/>
              <a:ext cx="2885916" cy="562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BE8B9F8-A6CC-814C-8E0F-6D96BC849A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61" y="1516894"/>
              <a:ext cx="846518" cy="57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7E1F11B7-E2C3-F840-964F-E582ABEFC00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3693" y="1440508"/>
              <a:ext cx="1528613" cy="702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F9ECED18-9BE7-A042-9FC3-1FC187BA1D4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713" y="2420552"/>
              <a:ext cx="2568345" cy="813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7C248E8F-461B-D443-902A-18A23018BB1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755" y="3243803"/>
              <a:ext cx="956755" cy="956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853D017F-68E1-224C-9B38-EC5712E5763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11" y="4886066"/>
              <a:ext cx="1297154" cy="129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E618595C-121A-0745-A4FE-96680CCEC65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277" y="5271876"/>
              <a:ext cx="1605656" cy="57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9A3E438F-106F-4C46-8A20-5E5BBF9A81C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347" y="5414532"/>
              <a:ext cx="1512328" cy="39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A45FAAA7-D708-764B-981B-5750FE11290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599" y="4480522"/>
              <a:ext cx="2037384" cy="25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56208C77-8B10-194B-95A3-98BE5E65BC4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19" y="2452042"/>
              <a:ext cx="1482989" cy="678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10FF89C2-A1B4-AB4B-B302-F61A37AC01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5371" y="1582900"/>
              <a:ext cx="2037384" cy="480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073F6073-2F5D-CD4A-AD50-98925BE0EBA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4937" y="2568344"/>
              <a:ext cx="1696454" cy="415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D431575D-A887-B949-9CF6-78F911840AE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450" y="5400243"/>
              <a:ext cx="1383230" cy="405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9DB1798A-9F1E-AC4F-9B53-53D90F8106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1457" y="4485482"/>
              <a:ext cx="2407111" cy="33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8">
              <a:extLst>
                <a:ext uri="{FF2B5EF4-FFF2-40B4-BE49-F238E27FC236}">
                  <a16:creationId xmlns:a16="http://schemas.microsoft.com/office/drawing/2014/main" id="{725843E7-7317-F04C-8048-944E6B7C802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317" y="1428399"/>
              <a:ext cx="1889654" cy="725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9">
              <a:extLst>
                <a:ext uri="{FF2B5EF4-FFF2-40B4-BE49-F238E27FC236}">
                  <a16:creationId xmlns:a16="http://schemas.microsoft.com/office/drawing/2014/main" id="{9D084336-5E34-EA44-9A3E-D841E0C8735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4146" y="2553690"/>
              <a:ext cx="1556769" cy="44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E51145BF-4FE0-734A-A5F2-CF31B0ABC1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251" y="3299683"/>
              <a:ext cx="2151520" cy="72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3DF63079-9A9D-E847-B57F-51C045E35C8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400" y="3499516"/>
              <a:ext cx="1683788" cy="412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4">
              <a:extLst>
                <a:ext uri="{FF2B5EF4-FFF2-40B4-BE49-F238E27FC236}">
                  <a16:creationId xmlns:a16="http://schemas.microsoft.com/office/drawing/2014/main" id="{7510220C-90F9-0B41-92B0-01E2CA68B4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004" y="3518328"/>
              <a:ext cx="1779500" cy="302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5">
              <a:extLst>
                <a:ext uri="{FF2B5EF4-FFF2-40B4-BE49-F238E27FC236}">
                  <a16:creationId xmlns:a16="http://schemas.microsoft.com/office/drawing/2014/main" id="{78E66215-C8FC-F346-876F-81B6AC1393B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7990" y="5194555"/>
              <a:ext cx="1510009" cy="755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6">
              <a:extLst>
                <a:ext uri="{FF2B5EF4-FFF2-40B4-BE49-F238E27FC236}">
                  <a16:creationId xmlns:a16="http://schemas.microsoft.com/office/drawing/2014/main" id="{252300DB-8F12-3C44-84AB-472DB55563C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694" y="1656378"/>
              <a:ext cx="1640197" cy="352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7">
              <a:extLst>
                <a:ext uri="{FF2B5EF4-FFF2-40B4-BE49-F238E27FC236}">
                  <a16:creationId xmlns:a16="http://schemas.microsoft.com/office/drawing/2014/main" id="{878BD023-D3F2-B245-9385-1E86A94EAE5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711" y="3548260"/>
              <a:ext cx="1722965" cy="319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8">
              <a:extLst>
                <a:ext uri="{FF2B5EF4-FFF2-40B4-BE49-F238E27FC236}">
                  <a16:creationId xmlns:a16="http://schemas.microsoft.com/office/drawing/2014/main" id="{C21DAB97-39F3-0B4A-B316-35F39BEDAD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605" y="1516894"/>
              <a:ext cx="649549" cy="64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9">
              <a:extLst>
                <a:ext uri="{FF2B5EF4-FFF2-40B4-BE49-F238E27FC236}">
                  <a16:creationId xmlns:a16="http://schemas.microsoft.com/office/drawing/2014/main" id="{5EEAA024-D870-F340-B429-2FDAAC0046F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488" y="4324560"/>
              <a:ext cx="1782425" cy="64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0">
              <a:extLst>
                <a:ext uri="{FF2B5EF4-FFF2-40B4-BE49-F238E27FC236}">
                  <a16:creationId xmlns:a16="http://schemas.microsoft.com/office/drawing/2014/main" id="{FDABAE50-00C3-F949-958E-4A600D0DE36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4" y="2343786"/>
              <a:ext cx="1823633" cy="1012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343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580071-4EB8-5148-9DAA-4F91CFFC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DDD21F-28AA-B946-9012-2AE956DF6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8360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054D84-DBA5-E445-ACCE-41717295F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00" y="6357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65F5F"/>
                </a:solidFill>
              </a:defRPr>
            </a:lvl1pPr>
          </a:lstStyle>
          <a:p>
            <a:fld id="{81258719-0AF2-42A5-9363-27AC376934A5}" type="datetime1">
              <a:rPr lang="de-DE" smtClean="0"/>
              <a:t>08.05.23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E6EAD-6B43-3C48-8F3D-3839A7EB8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04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65F5F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de-DE">
                <a:solidFill>
                  <a:srgbClr val="565F5F"/>
                </a:solidFill>
              </a:rPr>
              <a:t>Name - MATHEMA GmbH</a:t>
            </a:r>
            <a:endParaRPr lang="de-DE" dirty="0">
              <a:solidFill>
                <a:srgbClr val="565F5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E1B8EE-F8D0-5B4B-A442-9935379E2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92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0B8AC-9DA0-C045-AB30-231B0309EDD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38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658" r:id="rId4"/>
    <p:sldLayoutId id="2147483684" r:id="rId5"/>
    <p:sldLayoutId id="2147483661" r:id="rId6"/>
    <p:sldLayoutId id="2147483663" r:id="rId7"/>
    <p:sldLayoutId id="2147483683" r:id="rId8"/>
    <p:sldLayoutId id="2147483672" r:id="rId9"/>
    <p:sldLayoutId id="2147483673" r:id="rId10"/>
    <p:sldLayoutId id="2147483678" r:id="rId11"/>
    <p:sldLayoutId id="2147483677" r:id="rId12"/>
    <p:sldLayoutId id="2147483679" r:id="rId13"/>
    <p:sldLayoutId id="2147483680" r:id="rId14"/>
    <p:sldLayoutId id="2147483681" r:id="rId15"/>
    <p:sldLayoutId id="2147483686" r:id="rId16"/>
    <p:sldLayoutId id="2147483687" r:id="rId17"/>
    <p:sldLayoutId id="2147483688" r:id="rId18"/>
    <p:sldLayoutId id="2147483689" r:id="rId19"/>
    <p:sldLayoutId id="2147483670" r:id="rId20"/>
    <p:sldLayoutId id="2147483674" r:id="rId21"/>
    <p:sldLayoutId id="2147483662" r:id="rId22"/>
    <p:sldLayoutId id="2147483666" r:id="rId23"/>
    <p:sldLayoutId id="2147483676" r:id="rId24"/>
    <p:sldLayoutId id="2147483675" r:id="rId25"/>
    <p:sldLayoutId id="2147483659" r:id="rId26"/>
    <p:sldLayoutId id="2147483668" r:id="rId27"/>
    <p:sldLayoutId id="2147483671" r:id="rId28"/>
    <p:sldLayoutId id="2147483669" r:id="rId29"/>
    <p:sldLayoutId id="2147483682" r:id="rId30"/>
    <p:sldLayoutId id="2147483664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Droid Serif" panose="02020600060500020200" pitchFamily="18" charset="0"/>
          <a:ea typeface="Droid Serif" panose="02020600060500020200" pitchFamily="18" charset="0"/>
          <a:cs typeface="Droid Serif" panose="02020600060500020200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B0502030000000004" pitchFamily="34" charset="0"/>
          <a:ea typeface="Inter" panose="020B0502030000000004" pitchFamily="34" charset="0"/>
          <a:cs typeface="Inter" panose="020B05020300000000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paterson.djemi@mathema.de" TargetMode="External"/><Relationship Id="rId2" Type="http://schemas.openxmlformats.org/officeDocument/2006/relationships/hyperlink" Target="mailto:norbert.horgas@mathema.de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tel:0911376745-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AB3BD-C15A-5B67-A20C-7BC7ECB1B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Microfrontends</a:t>
            </a:r>
            <a:r>
              <a:rPr lang="de-DE" dirty="0"/>
              <a:t> mit Module </a:t>
            </a:r>
            <a:r>
              <a:rPr lang="de-DE" dirty="0" err="1"/>
              <a:t>Federation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88939E-5C40-0293-4DBA-1F735CA59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Unsere Erfahrung mit dem Einsatz von Module </a:t>
            </a:r>
            <a:r>
              <a:rPr lang="de-DE" dirty="0" err="1"/>
              <a:t>Federation</a:t>
            </a:r>
            <a:r>
              <a:rPr lang="de-DE" dirty="0"/>
              <a:t> bei </a:t>
            </a:r>
            <a:r>
              <a:rPr lang="de-DE" dirty="0" err="1"/>
              <a:t>React</a:t>
            </a:r>
            <a:r>
              <a:rPr lang="de-DE" dirty="0"/>
              <a:t>-Anwendungen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E846AC-A4A8-1F8F-28C4-DAC2C83809F1}"/>
              </a:ext>
            </a:extLst>
          </p:cNvPr>
          <p:cNvSpPr txBox="1"/>
          <p:nvPr/>
        </p:nvSpPr>
        <p:spPr>
          <a:xfrm>
            <a:off x="720000" y="4944861"/>
            <a:ext cx="3098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Norbert Horgas, Paterson Djemi</a:t>
            </a:r>
          </a:p>
        </p:txBody>
      </p:sp>
    </p:spTree>
    <p:extLst>
      <p:ext uri="{BB962C8B-B14F-4D97-AF65-F5344CB8AC3E}">
        <p14:creationId xmlns:p14="http://schemas.microsoft.com/office/powerpoint/2010/main" val="146159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ED483E-6615-50C2-BCCE-3F54CA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BCAED1-5EFF-400A-96CD-F4F54D1F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5408332" cy="365126"/>
          </a:xfrm>
        </p:spPr>
        <p:txBody>
          <a:bodyPr>
            <a:normAutofit fontScale="90000"/>
          </a:bodyPr>
          <a:lstStyle/>
          <a:p>
            <a:r>
              <a:rPr lang="de-DE" dirty="0"/>
              <a:t>Konzepte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35D863A-0904-277F-B73C-6BAF90B4AAB5}"/>
              </a:ext>
            </a:extLst>
          </p:cNvPr>
          <p:cNvSpPr/>
          <p:nvPr/>
        </p:nvSpPr>
        <p:spPr>
          <a:xfrm>
            <a:off x="1860292" y="1469136"/>
            <a:ext cx="2742188" cy="420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EE42408-0CA9-C98A-7C3B-F8E963A8A241}"/>
              </a:ext>
            </a:extLst>
          </p:cNvPr>
          <p:cNvSpPr/>
          <p:nvPr/>
        </p:nvSpPr>
        <p:spPr>
          <a:xfrm>
            <a:off x="7462516" y="1469136"/>
            <a:ext cx="2742188" cy="420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62C731-543C-0C32-E480-293234A5196D}"/>
              </a:ext>
            </a:extLst>
          </p:cNvPr>
          <p:cNvSpPr txBox="1"/>
          <p:nvPr/>
        </p:nvSpPr>
        <p:spPr>
          <a:xfrm>
            <a:off x="2710555" y="1534643"/>
            <a:ext cx="87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App-1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2D0808-485A-D93D-7651-40FB9FB4CDEB}"/>
              </a:ext>
            </a:extLst>
          </p:cNvPr>
          <p:cNvSpPr txBox="1"/>
          <p:nvPr/>
        </p:nvSpPr>
        <p:spPr>
          <a:xfrm>
            <a:off x="8456670" y="1585915"/>
            <a:ext cx="87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App-2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E6B0877-D974-47E3-9063-A81416EDF86A}"/>
              </a:ext>
            </a:extLst>
          </p:cNvPr>
          <p:cNvSpPr/>
          <p:nvPr/>
        </p:nvSpPr>
        <p:spPr>
          <a:xfrm>
            <a:off x="2379206" y="2475358"/>
            <a:ext cx="1584960" cy="71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Modul-A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3E5D04-337F-2BF1-CC8D-9227F1046D41}"/>
              </a:ext>
            </a:extLst>
          </p:cNvPr>
          <p:cNvSpPr/>
          <p:nvPr/>
        </p:nvSpPr>
        <p:spPr>
          <a:xfrm>
            <a:off x="2379206" y="3513707"/>
            <a:ext cx="1584960" cy="71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Modul-B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EF746C-D343-FD8B-DD91-73233ACF53E6}"/>
              </a:ext>
            </a:extLst>
          </p:cNvPr>
          <p:cNvSpPr/>
          <p:nvPr/>
        </p:nvSpPr>
        <p:spPr>
          <a:xfrm>
            <a:off x="2238998" y="4552056"/>
            <a:ext cx="1814842" cy="71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App2/Modul-C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9764D0A-94DE-4DD1-2659-0FACF4A9FC5D}"/>
              </a:ext>
            </a:extLst>
          </p:cNvPr>
          <p:cNvSpPr/>
          <p:nvPr/>
        </p:nvSpPr>
        <p:spPr>
          <a:xfrm>
            <a:off x="88215" y="2896324"/>
            <a:ext cx="1208020" cy="420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5003E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Host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A395D76-1716-6E6E-D010-DE2BBCAE31CF}"/>
              </a:ext>
            </a:extLst>
          </p:cNvPr>
          <p:cNvSpPr/>
          <p:nvPr/>
        </p:nvSpPr>
        <p:spPr>
          <a:xfrm>
            <a:off x="8118342" y="4396838"/>
            <a:ext cx="1584960" cy="71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Modul-E</a:t>
            </a:r>
            <a:r>
              <a:rPr lang="de-D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AC2F57-5F60-2AC2-B962-85837CBDE07B}"/>
              </a:ext>
            </a:extLst>
          </p:cNvPr>
          <p:cNvSpPr/>
          <p:nvPr/>
        </p:nvSpPr>
        <p:spPr>
          <a:xfrm>
            <a:off x="8118342" y="3392987"/>
            <a:ext cx="1584960" cy="71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Modul-D</a:t>
            </a:r>
            <a:r>
              <a:rPr lang="de-D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3C67D77-8ACB-B946-0A7D-711DB4EC33DC}"/>
              </a:ext>
            </a:extLst>
          </p:cNvPr>
          <p:cNvSpPr/>
          <p:nvPr/>
        </p:nvSpPr>
        <p:spPr>
          <a:xfrm>
            <a:off x="8100054" y="2389136"/>
            <a:ext cx="1584960" cy="71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Modul-C</a:t>
            </a:r>
            <a:r>
              <a:rPr lang="de-DE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A9B7EA6-6E52-743F-34CB-B788E54618F8}"/>
              </a:ext>
            </a:extLst>
          </p:cNvPr>
          <p:cNvSpPr/>
          <p:nvPr/>
        </p:nvSpPr>
        <p:spPr>
          <a:xfrm>
            <a:off x="5294716" y="5590031"/>
            <a:ext cx="1373616" cy="530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5003E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Container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900F963-0F6B-EC40-2077-51E8E777914E}"/>
              </a:ext>
            </a:extLst>
          </p:cNvPr>
          <p:cNvSpPr/>
          <p:nvPr/>
        </p:nvSpPr>
        <p:spPr>
          <a:xfrm>
            <a:off x="11081010" y="1798320"/>
            <a:ext cx="1054384" cy="34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5003E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Remote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AD36D5B-4A87-1F22-AA61-C1F62A11154F}"/>
              </a:ext>
            </a:extLst>
          </p:cNvPr>
          <p:cNvSpPr/>
          <p:nvPr/>
        </p:nvSpPr>
        <p:spPr>
          <a:xfrm>
            <a:off x="5185320" y="1551002"/>
            <a:ext cx="1584960" cy="717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5003E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Lokale</a:t>
            </a:r>
            <a:r>
              <a:rPr lang="de-DE" dirty="0">
                <a:solidFill>
                  <a:srgbClr val="C5003E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</a:t>
            </a:r>
            <a:r>
              <a:rPr lang="de-DE" sz="1400" dirty="0">
                <a:solidFill>
                  <a:srgbClr val="C5003E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Module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DA9E1C2-E34C-0FB6-9639-34979FEB6797}"/>
              </a:ext>
            </a:extLst>
          </p:cNvPr>
          <p:cNvSpPr/>
          <p:nvPr/>
        </p:nvSpPr>
        <p:spPr>
          <a:xfrm>
            <a:off x="10451086" y="3132949"/>
            <a:ext cx="1584960" cy="717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5003E"/>
                </a:solidFill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Remote Modul 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6F03D7E-FD2F-B2C0-50C0-714BCD01A21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964166" y="1909628"/>
            <a:ext cx="1221154" cy="7116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9F868A0-3DFA-242A-2E15-E8EC0555630D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770280" y="1909628"/>
            <a:ext cx="1329774" cy="18419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8703167-FD9E-464D-1074-D6D28917091B}"/>
              </a:ext>
            </a:extLst>
          </p:cNvPr>
          <p:cNvCxnSpPr>
            <a:cxnSpLocks/>
            <a:stCxn id="12" idx="2"/>
            <a:endCxn id="5" idx="1"/>
          </p:cNvCxnSpPr>
          <p:nvPr/>
        </p:nvCxnSpPr>
        <p:spPr>
          <a:xfrm>
            <a:off x="692225" y="3316451"/>
            <a:ext cx="1168067" cy="2564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B2A38799-77DC-56FE-1FF7-569FBE3C69C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602480" y="5676627"/>
            <a:ext cx="692236" cy="1788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A1AD125-A2EE-2FAB-B2B4-20F2E5E8FAEC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668332" y="5662504"/>
            <a:ext cx="794184" cy="1930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3C1A786-4732-7053-791F-38A3524EDD0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0204704" y="1858746"/>
            <a:ext cx="876306" cy="1106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16F43BA1-00ED-FF1F-E776-011C97592EB3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9674352" y="2755453"/>
            <a:ext cx="776734" cy="7361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B30A3DF3-048B-6C9F-53E1-AE4D255E742A}"/>
              </a:ext>
            </a:extLst>
          </p:cNvPr>
          <p:cNvCxnSpPr>
            <a:cxnSpLocks/>
            <a:stCxn id="15" idx="1"/>
            <a:endCxn id="11" idx="3"/>
          </p:cNvCxnSpPr>
          <p:nvPr/>
        </p:nvCxnSpPr>
        <p:spPr>
          <a:xfrm rot="10800000" flipV="1">
            <a:off x="4053840" y="2747762"/>
            <a:ext cx="4046214" cy="216292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44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ED483E-6615-50C2-BCCE-3F54CA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BCAED1-5EFF-400A-96CD-F4F54D1F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7232400" cy="365126"/>
          </a:xfrm>
        </p:spPr>
        <p:txBody>
          <a:bodyPr>
            <a:normAutofit fontScale="90000"/>
          </a:bodyPr>
          <a:lstStyle/>
          <a:p>
            <a:r>
              <a:rPr lang="de-DE" dirty="0"/>
              <a:t>Module </a:t>
            </a:r>
            <a:r>
              <a:rPr lang="de-DE" dirty="0" err="1"/>
              <a:t>Federation</a:t>
            </a:r>
            <a:r>
              <a:rPr lang="de-DE" dirty="0"/>
              <a:t> Plugin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1DE1FAB-389F-B124-F227-2B13850F8A99}"/>
              </a:ext>
            </a:extLst>
          </p:cNvPr>
          <p:cNvSpPr/>
          <p:nvPr/>
        </p:nvSpPr>
        <p:spPr>
          <a:xfrm>
            <a:off x="3686534" y="1592430"/>
            <a:ext cx="4397278" cy="597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ModuleFederationPlugin</a:t>
            </a:r>
            <a:endParaRPr lang="de-DE" dirty="0"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075BED8-AB8D-279D-D3C5-501D3A2F69CE}"/>
              </a:ext>
            </a:extLst>
          </p:cNvPr>
          <p:cNvSpPr/>
          <p:nvPr/>
        </p:nvSpPr>
        <p:spPr>
          <a:xfrm>
            <a:off x="2627376" y="3383280"/>
            <a:ext cx="2028938" cy="2109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ContainerPlugin</a:t>
            </a:r>
            <a:endParaRPr lang="de-DE" dirty="0"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AB885A2-7C91-999B-F646-4F20B5FB65C0}"/>
              </a:ext>
            </a:extLst>
          </p:cNvPr>
          <p:cNvSpPr/>
          <p:nvPr/>
        </p:nvSpPr>
        <p:spPr>
          <a:xfrm>
            <a:off x="4870704" y="3383280"/>
            <a:ext cx="2028938" cy="2109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ContainerReferencePlugin</a:t>
            </a:r>
            <a:endParaRPr lang="de-DE" dirty="0"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4D8E9F-F118-8B98-393B-31F7E7AF07EB}"/>
              </a:ext>
            </a:extLst>
          </p:cNvPr>
          <p:cNvSpPr/>
          <p:nvPr/>
        </p:nvSpPr>
        <p:spPr>
          <a:xfrm>
            <a:off x="7114032" y="3383279"/>
            <a:ext cx="2028938" cy="2109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SharePlugin</a:t>
            </a:r>
            <a:endParaRPr lang="de-DE" dirty="0"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C0E53F1-0CF7-3047-547C-4330DD3E8DB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641845" y="2189838"/>
            <a:ext cx="2243328" cy="1193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325E33E-43C4-9334-08E8-4EE866E5D247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5885173" y="2189838"/>
            <a:ext cx="0" cy="1193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A6591AB-D2DE-2159-9A82-CC6A5C6769CC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5885173" y="2189838"/>
            <a:ext cx="2243328" cy="11934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81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ED483E-6615-50C2-BCCE-3F54CA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BCAED1-5EFF-400A-96CD-F4F54D1F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6135060" cy="365126"/>
          </a:xfrm>
        </p:spPr>
        <p:txBody>
          <a:bodyPr>
            <a:normAutofit fontScale="90000"/>
          </a:bodyPr>
          <a:lstStyle/>
          <a:p>
            <a:r>
              <a:rPr lang="de-DE" dirty="0"/>
              <a:t>Konfiguration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110BE7-D7E6-CD08-7A23-606C4AFE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784" y="1266250"/>
            <a:ext cx="3895344" cy="467158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6A9AB2F-C935-4DC4-B28D-146429EEC714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3012553" y="1523703"/>
            <a:ext cx="4314839" cy="307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A64048C-7A5B-D998-CC19-89E2AE02CCD5}"/>
              </a:ext>
            </a:extLst>
          </p:cNvPr>
          <p:cNvCxnSpPr>
            <a:cxnSpLocks/>
          </p:cNvCxnSpPr>
          <p:nvPr/>
        </p:nvCxnSpPr>
        <p:spPr>
          <a:xfrm flipH="1">
            <a:off x="3783616" y="1877722"/>
            <a:ext cx="3598381" cy="2431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023F2F3-7807-30C1-BC02-33D2D526B966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5274959" y="2225040"/>
            <a:ext cx="2120101" cy="60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60D3399-F073-014D-282B-56BC0B9C5FD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4992625" y="3084576"/>
            <a:ext cx="2402435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9CA4175-C49F-89B7-8B13-AAC0ADF2C062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4992625" y="3755136"/>
            <a:ext cx="2402435" cy="113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2D869802-E5B7-DCD3-1D6B-B3ED3A152762}"/>
              </a:ext>
            </a:extLst>
          </p:cNvPr>
          <p:cNvSpPr txBox="1"/>
          <p:nvPr/>
        </p:nvSpPr>
        <p:spPr>
          <a:xfrm>
            <a:off x="998860" y="1369814"/>
            <a:ext cx="2013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Name der Applikation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224406D-A003-606B-2912-303461879623}"/>
              </a:ext>
            </a:extLst>
          </p:cNvPr>
          <p:cNvSpPr txBox="1"/>
          <p:nvPr/>
        </p:nvSpPr>
        <p:spPr>
          <a:xfrm>
            <a:off x="1731247" y="1975674"/>
            <a:ext cx="2041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Name der Entry-Datei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7527ECD-E572-B2A1-6C53-01DDDE2E1E98}"/>
              </a:ext>
            </a:extLst>
          </p:cNvPr>
          <p:cNvSpPr txBox="1"/>
          <p:nvPr/>
        </p:nvSpPr>
        <p:spPr>
          <a:xfrm>
            <a:off x="1746069" y="2572062"/>
            <a:ext cx="3528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Liste von </a:t>
            </a:r>
            <a:r>
              <a:rPr lang="de-DE" sz="1400" dirty="0" err="1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Remotes</a:t>
            </a:r>
            <a:r>
              <a:rPr lang="de-DE" sz="14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, von denen die aktuelle Applikation Code konsumiert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9589F41-2F32-86F2-EEA2-FEC24972DBDB}"/>
              </a:ext>
            </a:extLst>
          </p:cNvPr>
          <p:cNvSpPr txBox="1"/>
          <p:nvPr/>
        </p:nvSpPr>
        <p:spPr>
          <a:xfrm>
            <a:off x="998860" y="3385804"/>
            <a:ext cx="3993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Liste von Dateien bzw. Modulen, die die aktuelle Applikation als Remote zu anderen Applikationen bereitstellt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C0A1FCE-F98B-C94B-0EF7-F278506DBDF1}"/>
              </a:ext>
            </a:extLst>
          </p:cNvPr>
          <p:cNvSpPr txBox="1"/>
          <p:nvPr/>
        </p:nvSpPr>
        <p:spPr>
          <a:xfrm>
            <a:off x="1035177" y="4626276"/>
            <a:ext cx="395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Liste von Bibliotheken, die die aktuelle Applikation mit anderen Applikation teilt</a:t>
            </a:r>
          </a:p>
        </p:txBody>
      </p:sp>
    </p:spTree>
    <p:extLst>
      <p:ext uri="{BB962C8B-B14F-4D97-AF65-F5344CB8AC3E}">
        <p14:creationId xmlns:p14="http://schemas.microsoft.com/office/powerpoint/2010/main" val="127594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E77971-2C84-DE2F-8392-05601516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0FD51D-5195-BA67-A76E-13BD0B0C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7400845" cy="365126"/>
          </a:xfrm>
        </p:spPr>
        <p:txBody>
          <a:bodyPr>
            <a:normAutofit fontScale="90000"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83BE87-658A-2A6E-F9AA-382554ADBF8D}"/>
              </a:ext>
            </a:extLst>
          </p:cNvPr>
          <p:cNvSpPr txBox="1"/>
          <p:nvPr/>
        </p:nvSpPr>
        <p:spPr>
          <a:xfrm>
            <a:off x="725998" y="2441634"/>
            <a:ext cx="8191755" cy="183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5003E"/>
              </a:buClr>
              <a:buSzPct val="105000"/>
              <a:tabLst/>
            </a:pPr>
            <a:r>
              <a:rPr lang="de-DE" sz="4000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Vorstellung der Beispielanwendung</a:t>
            </a:r>
            <a:endParaRPr lang="de-DE" sz="2400" b="0" i="0" kern="1200" dirty="0">
              <a:effectLst/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59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5D3B9-08FB-782F-353F-80B68488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14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6B8AA5-ACD4-1805-2622-D204785A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E" dirty="0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83118CE-639B-1B60-2977-BEBCE8A4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99" y="2091001"/>
            <a:ext cx="5481509" cy="3165571"/>
          </a:xfrm>
          <a:prstGeom prst="rect">
            <a:avLst/>
          </a:prstGeom>
        </p:spPr>
      </p:pic>
      <p:pic>
        <p:nvPicPr>
          <p:cNvPr id="6" name="Content Placeholder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D16408A-FD4E-CACE-45DA-B2D62ED8D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31" y="2355134"/>
            <a:ext cx="5523082" cy="27477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C822C6-089D-32CB-BB2A-E8B84AC09704}"/>
              </a:ext>
            </a:extLst>
          </p:cNvPr>
          <p:cNvCxnSpPr>
            <a:cxnSpLocks/>
          </p:cNvCxnSpPr>
          <p:nvPr/>
        </p:nvCxnSpPr>
        <p:spPr>
          <a:xfrm>
            <a:off x="6012680" y="1696249"/>
            <a:ext cx="0" cy="35603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05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8E92E-5CF8-CAB5-BC27-3F6904B8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15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A3F0CB-41F1-6A3D-86EE-D741F70E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Architekturdiagramm</a:t>
            </a:r>
            <a:endParaRPr lang="en-DE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F0B38E16-F746-79A6-7AB2-D213EA281B88}"/>
              </a:ext>
            </a:extLst>
          </p:cNvPr>
          <p:cNvSpPr/>
          <p:nvPr/>
        </p:nvSpPr>
        <p:spPr>
          <a:xfrm>
            <a:off x="3807803" y="4215718"/>
            <a:ext cx="3588326" cy="1526309"/>
          </a:xfrm>
          <a:prstGeom prst="frame">
            <a:avLst>
              <a:gd name="adj1" fmla="val 1754"/>
            </a:avLst>
          </a:prstGeom>
          <a:solidFill>
            <a:schemeClr val="tx1"/>
          </a:solidFill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B35BE-B753-E9CA-0210-F8DE02B891D8}"/>
              </a:ext>
            </a:extLst>
          </p:cNvPr>
          <p:cNvSpPr txBox="1"/>
          <p:nvPr/>
        </p:nvSpPr>
        <p:spPr>
          <a:xfrm>
            <a:off x="5153984" y="440717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Shell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DFD4FC4-1AC1-1217-9D34-099B25B1041E}"/>
              </a:ext>
            </a:extLst>
          </p:cNvPr>
          <p:cNvSpPr/>
          <p:nvPr/>
        </p:nvSpPr>
        <p:spPr>
          <a:xfrm>
            <a:off x="1697295" y="1615682"/>
            <a:ext cx="3588326" cy="1526309"/>
          </a:xfrm>
          <a:prstGeom prst="frame">
            <a:avLst>
              <a:gd name="adj1" fmla="val 1754"/>
            </a:avLst>
          </a:prstGeom>
          <a:solidFill>
            <a:schemeClr val="tx1"/>
          </a:solidFill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6B7D5-D567-9F0A-C824-5A3AEE3D8118}"/>
              </a:ext>
            </a:extLst>
          </p:cNvPr>
          <p:cNvSpPr txBox="1"/>
          <p:nvPr/>
        </p:nvSpPr>
        <p:spPr>
          <a:xfrm>
            <a:off x="2889390" y="1695873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Search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286F595-BAD8-ADE5-5DB4-4508D32587C8}"/>
              </a:ext>
            </a:extLst>
          </p:cNvPr>
          <p:cNvSpPr/>
          <p:nvPr/>
        </p:nvSpPr>
        <p:spPr>
          <a:xfrm>
            <a:off x="6006059" y="1615682"/>
            <a:ext cx="3588326" cy="1526309"/>
          </a:xfrm>
          <a:prstGeom prst="frame">
            <a:avLst>
              <a:gd name="adj1" fmla="val 1754"/>
            </a:avLst>
          </a:prstGeom>
          <a:solidFill>
            <a:schemeClr val="tx1"/>
          </a:solidFill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551ED-A133-9320-CEA9-DF94EBDB3BFC}"/>
              </a:ext>
            </a:extLst>
          </p:cNvPr>
          <p:cNvSpPr txBox="1"/>
          <p:nvPr/>
        </p:nvSpPr>
        <p:spPr>
          <a:xfrm>
            <a:off x="7118056" y="1686651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Checkout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95BE22-EB54-2A20-BA5D-BE0EE86FCC82}"/>
              </a:ext>
            </a:extLst>
          </p:cNvPr>
          <p:cNvSpPr txBox="1"/>
          <p:nvPr/>
        </p:nvSpPr>
        <p:spPr>
          <a:xfrm>
            <a:off x="4078239" y="4917390"/>
            <a:ext cx="999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Provides</a:t>
            </a:r>
            <a:r>
              <a:rPr lang="en-DE" sz="1400" dirty="0"/>
              <a:t>:</a:t>
            </a:r>
          </a:p>
          <a:p>
            <a:pPr algn="ctr"/>
            <a:r>
              <a:rPr lang="en-DE" sz="1400" dirty="0"/>
              <a:t>- Cart State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3630F2-FD3F-0E68-241A-5C9C83F3E07F}"/>
              </a:ext>
            </a:extLst>
          </p:cNvPr>
          <p:cNvSpPr txBox="1"/>
          <p:nvPr/>
        </p:nvSpPr>
        <p:spPr>
          <a:xfrm>
            <a:off x="6028967" y="491739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Consumes:</a:t>
            </a:r>
          </a:p>
          <a:p>
            <a:pPr algn="ctr"/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- Navbar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F8FDB-36E8-D4BD-1444-68F47FCD9A5D}"/>
              </a:ext>
            </a:extLst>
          </p:cNvPr>
          <p:cNvSpPr txBox="1"/>
          <p:nvPr/>
        </p:nvSpPr>
        <p:spPr>
          <a:xfrm>
            <a:off x="6137980" y="2302007"/>
            <a:ext cx="1582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Provides:</a:t>
            </a:r>
          </a:p>
          <a:p>
            <a:pPr marL="285750" indent="-285750">
              <a:buFontTx/>
              <a:buChar char="-"/>
            </a:pPr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Navbar</a:t>
            </a:r>
          </a:p>
          <a:p>
            <a:pPr marL="285750" indent="-285750">
              <a:buFontTx/>
              <a:buChar char="-"/>
            </a:pPr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Checkout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0ADB8-D23B-4EDF-19CF-19E2F58B4CA9}"/>
              </a:ext>
            </a:extLst>
          </p:cNvPr>
          <p:cNvSpPr txBox="1"/>
          <p:nvPr/>
        </p:nvSpPr>
        <p:spPr>
          <a:xfrm>
            <a:off x="1790974" y="2295827"/>
            <a:ext cx="1814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Provides:</a:t>
            </a:r>
          </a:p>
          <a:p>
            <a:pPr marL="285750" indent="-285750">
              <a:buFontTx/>
              <a:buChar char="-"/>
            </a:pPr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Search Page</a:t>
            </a:r>
          </a:p>
          <a:p>
            <a:pPr marL="285750" indent="-285750">
              <a:buFontTx/>
              <a:buChar char="-"/>
            </a:pPr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Featured Products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FC6D35-86D8-E202-AA2F-1AE2366A1494}"/>
              </a:ext>
            </a:extLst>
          </p:cNvPr>
          <p:cNvSpPr txBox="1"/>
          <p:nvPr/>
        </p:nvSpPr>
        <p:spPr>
          <a:xfrm>
            <a:off x="3843144" y="2294913"/>
            <a:ext cx="1219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Consumes:</a:t>
            </a:r>
          </a:p>
          <a:p>
            <a:pPr marL="285750" indent="-285750">
              <a:buFontTx/>
              <a:buChar char="-"/>
            </a:pPr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Cart 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3BAEB2-B8C6-1751-E024-1D6B593DC240}"/>
              </a:ext>
            </a:extLst>
          </p:cNvPr>
          <p:cNvSpPr txBox="1"/>
          <p:nvPr/>
        </p:nvSpPr>
        <p:spPr>
          <a:xfrm>
            <a:off x="7784209" y="2276396"/>
            <a:ext cx="1814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Consumes:</a:t>
            </a:r>
          </a:p>
          <a:p>
            <a:pPr marL="285750" indent="-285750">
              <a:buFontTx/>
              <a:buChar char="-"/>
            </a:pPr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Cart State</a:t>
            </a:r>
          </a:p>
          <a:p>
            <a:pPr marL="285750" indent="-285750">
              <a:buFontTx/>
              <a:buChar char="-"/>
            </a:pPr>
            <a:r>
              <a:rPr lang="en-DE" sz="12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Featured Products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684BB1-A981-2C84-2765-3C266E44F707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355223" y="3141991"/>
            <a:ext cx="2246743" cy="10737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D74782-6E66-8BEA-C07E-FF45FCDBE4CA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flipV="1">
            <a:off x="5601966" y="3141991"/>
            <a:ext cx="2198256" cy="107372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1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0ADB0-184A-5B62-AD99-303B2507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16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55050F-5221-A88B-C5C4-9924F9D1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C63DD4-F386-D2F6-69AF-1496A7077CE4}"/>
              </a:ext>
            </a:extLst>
          </p:cNvPr>
          <p:cNvSpPr txBox="1"/>
          <p:nvPr/>
        </p:nvSpPr>
        <p:spPr>
          <a:xfrm>
            <a:off x="764573" y="2440878"/>
            <a:ext cx="8191755" cy="183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5003E"/>
              </a:buClr>
              <a:buSzPct val="105000"/>
              <a:tabLst/>
            </a:pPr>
            <a:r>
              <a:rPr lang="de-DE" sz="4000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Herausforderungen mit </a:t>
            </a:r>
            <a:r>
              <a:rPr lang="de-DE" sz="40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Module </a:t>
            </a:r>
            <a:r>
              <a:rPr lang="de-DE" sz="4000" b="0" i="0" kern="1200" dirty="0" err="1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Federation</a:t>
            </a: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9977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DDCC45-1839-084B-189A-273576CA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A146A4A-258E-F3F9-769E-E87825C6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033" y="470837"/>
            <a:ext cx="5019191" cy="365126"/>
          </a:xfrm>
        </p:spPr>
        <p:txBody>
          <a:bodyPr>
            <a:normAutofit fontScale="90000"/>
          </a:bodyPr>
          <a:lstStyle/>
          <a:p>
            <a:r>
              <a:rPr lang="de-DE" b="0" dirty="0"/>
              <a:t>Herausforderungen mit Module </a:t>
            </a:r>
            <a:r>
              <a:rPr lang="de-DE" b="0" dirty="0" err="1"/>
              <a:t>Federation</a:t>
            </a:r>
            <a:endParaRPr lang="de-DE" b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552AE8-081B-66AC-726F-E1DF88F96D6F}"/>
              </a:ext>
            </a:extLst>
          </p:cNvPr>
          <p:cNvSpPr txBox="1"/>
          <p:nvPr/>
        </p:nvSpPr>
        <p:spPr>
          <a:xfrm>
            <a:off x="764574" y="1561137"/>
            <a:ext cx="5599650" cy="115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</a:pPr>
            <a:r>
              <a:rPr lang="de-DE" sz="1600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Teilen von State</a:t>
            </a:r>
            <a:endParaRPr lang="de-DE" sz="1600" b="0" i="0" kern="1200" dirty="0">
              <a:effectLst/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</a:pPr>
            <a:r>
              <a:rPr lang="de-DE" sz="16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Typisierung</a:t>
            </a:r>
            <a:endParaRPr lang="de-DE" sz="1600" dirty="0"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1600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Behandlung von Fehlern</a:t>
            </a:r>
            <a:r>
              <a:rPr lang="de-DE" sz="16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218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D70C0-833F-AFD4-AE1F-771CA116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18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BADD30-7A19-6FC4-6CFA-E0EF21C9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Teilen </a:t>
            </a:r>
            <a:r>
              <a:rPr lang="en-DE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von</a:t>
            </a:r>
            <a:r>
              <a:rPr lang="en-DE" dirty="0"/>
              <a:t> State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110AA8F-A93C-F4EE-023C-022787DA5426}"/>
              </a:ext>
            </a:extLst>
          </p:cNvPr>
          <p:cNvGrpSpPr/>
          <p:nvPr/>
        </p:nvGrpSpPr>
        <p:grpSpPr>
          <a:xfrm>
            <a:off x="748585" y="1305090"/>
            <a:ext cx="10321651" cy="2632750"/>
            <a:chOff x="713900" y="1547317"/>
            <a:chExt cx="7325125" cy="2632750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4B182DE-0DBA-81AC-946C-70D7CBA4795E}"/>
                </a:ext>
              </a:extLst>
            </p:cNvPr>
            <p:cNvSpPr txBox="1"/>
            <p:nvPr userDrawn="1"/>
          </p:nvSpPr>
          <p:spPr>
            <a:xfrm>
              <a:off x="713900" y="1547317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604020202020204" charset="0"/>
                  <a:ea typeface="Inter" panose="020B0604020202020204" charset="0"/>
                  <a:cs typeface="Inter" panose="020B0604020202020204" charset="0"/>
                </a:rPr>
                <a:t>REACT PROPS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1C97A5B-E4D1-002F-3580-9FF613BB647D}"/>
                </a:ext>
              </a:extLst>
            </p:cNvPr>
            <p:cNvSpPr txBox="1"/>
            <p:nvPr userDrawn="1"/>
          </p:nvSpPr>
          <p:spPr>
            <a:xfrm>
              <a:off x="720000" y="1862766"/>
              <a:ext cx="369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B0604020202020204" charset="0"/>
                  <a:ea typeface="Droid Serif" panose="020B0604020202020204" charset="0"/>
                  <a:cs typeface="Droid Serif" panose="020B0604020202020204" charset="0"/>
                </a:rPr>
                <a:t>einfachste Lösung und lose Kopplung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de-DE" sz="1400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5E737E-649C-15D8-58CA-25245FC46193}"/>
                </a:ext>
              </a:extLst>
            </p:cNvPr>
            <p:cNvSpPr txBox="1"/>
            <p:nvPr userDrawn="1"/>
          </p:nvSpPr>
          <p:spPr>
            <a:xfrm>
              <a:off x="4540375" y="1547317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604020202020204" charset="0"/>
                  <a:ea typeface="Inter" panose="020B0604020202020204" charset="0"/>
                  <a:cs typeface="Inter" panose="020B0604020202020204" charset="0"/>
                </a:rPr>
                <a:t>REACT CONTEXT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9182337-D794-0029-990C-C610A2F8501B}"/>
                </a:ext>
              </a:extLst>
            </p:cNvPr>
            <p:cNvSpPr txBox="1"/>
            <p:nvPr userDrawn="1"/>
          </p:nvSpPr>
          <p:spPr>
            <a:xfrm>
              <a:off x="4540375" y="1862766"/>
              <a:ext cx="3498650" cy="2317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B0604020202020204" charset="0"/>
                  <a:ea typeface="Droid Serif" panose="020B0604020202020204" charset="0"/>
                  <a:cs typeface="Droid Serif" panose="020B0604020202020204" charset="0"/>
                </a:rPr>
                <a:t>Hinzufügen des Hosts (uns selbst) als Remote und Freigabe des Stores in MF </a:t>
              </a:r>
              <a:r>
                <a:rPr lang="de-DE" sz="1400" b="0" i="0" u="none" strike="noStrike" kern="1200" dirty="0" err="1">
                  <a:solidFill>
                    <a:schemeClr val="tx1"/>
                  </a:solidFill>
                  <a:effectLst/>
                  <a:latin typeface="Droid Serif" panose="020B0604020202020204" charset="0"/>
                  <a:ea typeface="Droid Serif" panose="020B0604020202020204" charset="0"/>
                  <a:cs typeface="Droid Serif" panose="020B0604020202020204" charset="0"/>
                </a:rPr>
                <a:t>config</a:t>
              </a:r>
              <a:endParaRPr lang="de-DE" sz="1400" b="0" i="0" u="none" strike="noStrike" kern="1200" dirty="0">
                <a:solidFill>
                  <a:schemeClr val="tx1"/>
                </a:solidFill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B0604020202020204" charset="0"/>
                  <a:ea typeface="Droid Serif" panose="020B0604020202020204" charset="0"/>
                  <a:cs typeface="Droid Serif" panose="020B0604020202020204" charset="0"/>
                </a:rPr>
                <a:t>Durch das Hinzufügen von uns als Remote wird sichergestellt, dass alle Anwendungen dieselbe Instanz des Stores verwenden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B0604020202020204" charset="0"/>
                  <a:ea typeface="Droid Serif" panose="020B0604020202020204" charset="0"/>
                  <a:cs typeface="Droid Serif" panose="020B0604020202020204" charset="0"/>
                </a:rPr>
                <a:t>Hinzufügen einer Shell-Anwendung um die Provider zu erstellen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1DD9326-DEBC-D135-3C06-A709962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50" y="2442324"/>
            <a:ext cx="48641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982477-5656-A6C3-5100-238CE45F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856" y="4425950"/>
            <a:ext cx="40513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1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D70C0-833F-AFD4-AE1F-771CA116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19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BADD30-7A19-6FC4-6CFA-E0EF21C9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Teilen</a:t>
            </a:r>
            <a:r>
              <a:rPr lang="en-DE" dirty="0"/>
              <a:t> von Types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110AA8F-A93C-F4EE-023C-022787DA5426}"/>
              </a:ext>
            </a:extLst>
          </p:cNvPr>
          <p:cNvGrpSpPr/>
          <p:nvPr/>
        </p:nvGrpSpPr>
        <p:grpSpPr>
          <a:xfrm>
            <a:off x="748585" y="1305090"/>
            <a:ext cx="10321651" cy="1340088"/>
            <a:chOff x="713900" y="1547317"/>
            <a:chExt cx="7325125" cy="1340088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4B182DE-0DBA-81AC-946C-70D7CBA4795E}"/>
                </a:ext>
              </a:extLst>
            </p:cNvPr>
            <p:cNvSpPr txBox="1"/>
            <p:nvPr userDrawn="1"/>
          </p:nvSpPr>
          <p:spPr>
            <a:xfrm>
              <a:off x="713900" y="1547317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GEMEINSAME BIBLIOTHEKEN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1C97A5B-E4D1-002F-3580-9FF613BB647D}"/>
                </a:ext>
              </a:extLst>
            </p:cNvPr>
            <p:cNvSpPr txBox="1"/>
            <p:nvPr userDrawn="1"/>
          </p:nvSpPr>
          <p:spPr>
            <a:xfrm>
              <a:off x="720000" y="1862766"/>
              <a:ext cx="3690000" cy="102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eine gemeinsame Bibliothek zu erstellen, die die benötigten Typdefinitionen enthält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geteilt mir NPM oder </a:t>
              </a:r>
              <a:r>
                <a:rPr lang="de-DE" sz="1400" dirty="0" err="1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Monorepo</a:t>
              </a:r>
              <a:endParaRPr lang="de-DE" sz="14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5E737E-649C-15D8-58CA-25245FC46193}"/>
                </a:ext>
              </a:extLst>
            </p:cNvPr>
            <p:cNvSpPr txBox="1"/>
            <p:nvPr userDrawn="1"/>
          </p:nvSpPr>
          <p:spPr>
            <a:xfrm>
              <a:off x="4540375" y="1547317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OPENAPI SPECS, GRAPHQL SCHEMAS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9182337-D794-0029-990C-C610A2F8501B}"/>
                </a:ext>
              </a:extLst>
            </p:cNvPr>
            <p:cNvSpPr txBox="1"/>
            <p:nvPr userDrawn="1"/>
          </p:nvSpPr>
          <p:spPr>
            <a:xfrm>
              <a:off x="4540375" y="1862766"/>
              <a:ext cx="3498650" cy="70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die Anwendungen können Typdefinitionen generieren</a:t>
              </a:r>
            </a:p>
          </p:txBody>
        </p:sp>
      </p:grpSp>
      <p:sp>
        <p:nvSpPr>
          <p:cNvPr id="12" name="Textfeld 7">
            <a:extLst>
              <a:ext uri="{FF2B5EF4-FFF2-40B4-BE49-F238E27FC236}">
                <a16:creationId xmlns:a16="http://schemas.microsoft.com/office/drawing/2014/main" id="{6E651034-278B-E0DE-EB26-F052A2E938B7}"/>
              </a:ext>
            </a:extLst>
          </p:cNvPr>
          <p:cNvSpPr txBox="1"/>
          <p:nvPr/>
        </p:nvSpPr>
        <p:spPr>
          <a:xfrm>
            <a:off x="748585" y="3259723"/>
            <a:ext cx="4808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FEDERATED TYPES MODULE</a:t>
            </a:r>
          </a:p>
        </p:txBody>
      </p:sp>
      <p:sp>
        <p:nvSpPr>
          <p:cNvPr id="13" name="Textfeld 8">
            <a:extLst>
              <a:ext uri="{FF2B5EF4-FFF2-40B4-BE49-F238E27FC236}">
                <a16:creationId xmlns:a16="http://schemas.microsoft.com/office/drawing/2014/main" id="{09A5C6BF-5547-AE46-4CF5-E0B23D346D06}"/>
              </a:ext>
            </a:extLst>
          </p:cNvPr>
          <p:cNvSpPr txBox="1"/>
          <p:nvPr/>
        </p:nvSpPr>
        <p:spPr>
          <a:xfrm>
            <a:off x="748585" y="3575172"/>
            <a:ext cx="4929860" cy="134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b="0" i="0" u="none" strike="noStrike" kern="1200" dirty="0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Dieses NPM-Paket kann unsere Typdefinitionen mit Module </a:t>
            </a:r>
            <a:r>
              <a:rPr lang="de-DE" sz="1400" b="0" i="0" u="none" strike="noStrike" kern="1200" dirty="0" err="1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Federation</a:t>
            </a:r>
            <a:r>
              <a:rPr lang="de-DE" sz="1400" b="0" i="0" u="none" strike="noStrike" kern="1200" dirty="0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teilen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b="0" i="0" u="none" strike="noStrike" kern="1200" dirty="0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https://</a:t>
            </a:r>
            <a:r>
              <a:rPr lang="de-DE" sz="1400" b="0" i="0" u="none" strike="noStrike" kern="1200" dirty="0" err="1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github.com</a:t>
            </a:r>
            <a:r>
              <a:rPr lang="de-DE" sz="1400" b="0" i="0" u="none" strike="noStrike" kern="1200" dirty="0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/</a:t>
            </a:r>
            <a:r>
              <a:rPr lang="de-DE" sz="1400" b="0" i="0" u="none" strike="noStrike" kern="1200" dirty="0" err="1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pixability</a:t>
            </a:r>
            <a:r>
              <a:rPr lang="de-DE" sz="1400" b="0" i="0" u="none" strike="noStrike" kern="1200" dirty="0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/</a:t>
            </a:r>
            <a:r>
              <a:rPr lang="de-DE" sz="1400" b="0" i="0" u="none" strike="noStrike" kern="1200" dirty="0" err="1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federated-types</a:t>
            </a:r>
            <a:endParaRPr lang="de-DE" sz="1400" b="0" i="0" u="none" strike="noStrike" kern="1200" dirty="0">
              <a:solidFill>
                <a:schemeClr val="tx1"/>
              </a:solidFill>
              <a:effectLst/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b="0" i="0" u="none" strike="noStrike" kern="1200" dirty="0">
              <a:solidFill>
                <a:schemeClr val="tx1"/>
              </a:solidFill>
              <a:effectLst/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557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ED483E-6615-50C2-BCCE-3F54CA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BCAED1-5EFF-400A-96CD-F4F54D1F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6135060" cy="365126"/>
          </a:xfrm>
        </p:spPr>
        <p:txBody>
          <a:bodyPr>
            <a:normAutofit fontScale="90000"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CB5F27-ED3C-07D1-9E01-B50EFC70042E}"/>
              </a:ext>
            </a:extLst>
          </p:cNvPr>
          <p:cNvSpPr txBox="1"/>
          <p:nvPr/>
        </p:nvSpPr>
        <p:spPr>
          <a:xfrm>
            <a:off x="764573" y="1453326"/>
            <a:ext cx="8191755" cy="279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Definitionen </a:t>
            </a: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Überblick über </a:t>
            </a: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Module </a:t>
            </a:r>
            <a:r>
              <a:rPr lang="de-DE" sz="2400" b="0" i="0" kern="1200" dirty="0" err="1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Federation</a:t>
            </a:r>
            <a:endParaRPr lang="de-DE" sz="2400" b="0" i="0" kern="1200" dirty="0">
              <a:effectLst/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Demo</a:t>
            </a:r>
          </a:p>
          <a:p>
            <a:pPr marL="342900" indent="-342900">
              <a:lnSpc>
                <a:spcPct val="150000"/>
              </a:lnSpc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</a:pPr>
            <a:r>
              <a:rPr lang="de-DE" sz="2400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Herausforderungen mit Module </a:t>
            </a:r>
            <a:r>
              <a:rPr lang="de-DE" sz="2400" dirty="0" err="1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Federation</a:t>
            </a:r>
            <a:endParaRPr lang="de-DE" sz="2400" b="0" i="0" kern="1200" dirty="0">
              <a:effectLst/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003E"/>
              </a:buClr>
              <a:buSzPct val="105000"/>
              <a:buFont typeface="Wingdings" panose="05000000000000000000" pitchFamily="2" charset="2"/>
              <a:buChar char="§"/>
              <a:tabLst/>
              <a:defRPr/>
            </a:pPr>
            <a:r>
              <a:rPr lang="de-DE" sz="2400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Zusammenfassung</a:t>
            </a:r>
            <a:endParaRPr lang="de-DE" sz="2400" b="0" i="0" kern="1200" dirty="0">
              <a:effectLst/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39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D70C0-833F-AFD4-AE1F-771CA116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20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BADD30-7A19-6FC4-6CFA-E0EF21C9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Fehlerbehandlung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110AA8F-A93C-F4EE-023C-022787DA5426}"/>
              </a:ext>
            </a:extLst>
          </p:cNvPr>
          <p:cNvGrpSpPr/>
          <p:nvPr/>
        </p:nvGrpSpPr>
        <p:grpSpPr>
          <a:xfrm>
            <a:off x="748585" y="1305090"/>
            <a:ext cx="10327972" cy="1627396"/>
            <a:chOff x="713900" y="1547317"/>
            <a:chExt cx="7329611" cy="1627396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4B182DE-0DBA-81AC-946C-70D7CBA4795E}"/>
                </a:ext>
              </a:extLst>
            </p:cNvPr>
            <p:cNvSpPr txBox="1"/>
            <p:nvPr userDrawn="1"/>
          </p:nvSpPr>
          <p:spPr>
            <a:xfrm>
              <a:off x="713900" y="1547317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REACT ERROR BOUNDARIES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1C97A5B-E4D1-002F-3580-9FF613BB647D}"/>
                </a:ext>
              </a:extLst>
            </p:cNvPr>
            <p:cNvSpPr txBox="1"/>
            <p:nvPr userDrawn="1"/>
          </p:nvSpPr>
          <p:spPr>
            <a:xfrm>
              <a:off x="720000" y="1862766"/>
              <a:ext cx="3690000" cy="70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wenn die Komponente einen Fehler aufweist, wird eine Fallback-Komponente angezeigt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85E737E-649C-15D8-58CA-25245FC46193}"/>
                </a:ext>
              </a:extLst>
            </p:cNvPr>
            <p:cNvSpPr txBox="1"/>
            <p:nvPr userDrawn="1"/>
          </p:nvSpPr>
          <p:spPr>
            <a:xfrm>
              <a:off x="4540375" y="1547317"/>
              <a:ext cx="3412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NETZWERKPROBLEME, AUSFÄLLE VON REMOTE MODULEN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9182337-D794-0029-990C-C610A2F8501B}"/>
                </a:ext>
              </a:extLst>
            </p:cNvPr>
            <p:cNvSpPr txBox="1"/>
            <p:nvPr userDrawn="1"/>
          </p:nvSpPr>
          <p:spPr>
            <a:xfrm>
              <a:off x="4544861" y="2150074"/>
              <a:ext cx="3498650" cy="102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a</a:t>
              </a: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ls Fallback</a:t>
              </a: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-</a:t>
              </a: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Komponente kann eine vorherige Version des Remote Modules verwendet werden oder sogar eine NPM Variante 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47A8AFF-1A9A-6B05-D8DE-E1FF74A10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811" y="3626715"/>
            <a:ext cx="6197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62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E77971-2C84-DE2F-8392-05601516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0FD51D-5195-BA67-A76E-13BD0B0C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7400845" cy="365126"/>
          </a:xfrm>
        </p:spPr>
        <p:txBody>
          <a:bodyPr>
            <a:normAutofit fontScale="90000"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83BE87-658A-2A6E-F9AA-382554ADBF8D}"/>
              </a:ext>
            </a:extLst>
          </p:cNvPr>
          <p:cNvSpPr txBox="1"/>
          <p:nvPr/>
        </p:nvSpPr>
        <p:spPr>
          <a:xfrm>
            <a:off x="764573" y="2440878"/>
            <a:ext cx="8191755" cy="909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5003E"/>
              </a:buClr>
              <a:buSzPct val="105000"/>
              <a:tabLst/>
            </a:pPr>
            <a:r>
              <a:rPr lang="de-DE" sz="40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Zusammenfassung</a:t>
            </a:r>
            <a:endParaRPr lang="de-DE" sz="2400" b="0" i="0" kern="1200" dirty="0">
              <a:effectLst/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931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8D70C0-833F-AFD4-AE1F-771CA116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22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BADD30-7A19-6FC4-6CFA-E0EF21C9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Zusammenfassung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110AA8F-A93C-F4EE-023C-022787DA5426}"/>
              </a:ext>
            </a:extLst>
          </p:cNvPr>
          <p:cNvGrpSpPr/>
          <p:nvPr/>
        </p:nvGrpSpPr>
        <p:grpSpPr>
          <a:xfrm>
            <a:off x="748585" y="1305090"/>
            <a:ext cx="10620141" cy="3689321"/>
            <a:chOff x="713900" y="1547317"/>
            <a:chExt cx="7536959" cy="3689321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4B182DE-0DBA-81AC-946C-70D7CBA4795E}"/>
                </a:ext>
              </a:extLst>
            </p:cNvPr>
            <p:cNvSpPr txBox="1"/>
            <p:nvPr userDrawn="1"/>
          </p:nvSpPr>
          <p:spPr>
            <a:xfrm>
              <a:off x="713900" y="1547317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WANN IST ES SINNVOLL?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1C97A5B-E4D1-002F-3580-9FF613BB647D}"/>
                </a:ext>
              </a:extLst>
            </p:cNvPr>
            <p:cNvSpPr txBox="1"/>
            <p:nvPr userDrawn="1"/>
          </p:nvSpPr>
          <p:spPr>
            <a:xfrm>
              <a:off x="720000" y="1862766"/>
              <a:ext cx="3690000" cy="337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de-DE" sz="16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wenn eine Anwendung aus mehreren eigenständigen Modulen besteht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de-DE" sz="16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de-DE" sz="16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mit Module </a:t>
              </a:r>
              <a:r>
                <a:rPr lang="de-DE" sz="1600" dirty="0" err="1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Federations</a:t>
              </a:r>
              <a:r>
                <a:rPr lang="de-DE" sz="16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 können diese Module in einer dezentralen und lose gekoppelten Art und Weise miteinander kommunizieren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de-DE" sz="16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de-DE" sz="16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dadurch erhöhen die Flexibilität und Skalierbarkeit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9182337-D794-0029-990C-C610A2F8501B}"/>
                </a:ext>
              </a:extLst>
            </p:cNvPr>
            <p:cNvSpPr txBox="1"/>
            <p:nvPr userDrawn="1"/>
          </p:nvSpPr>
          <p:spPr>
            <a:xfrm>
              <a:off x="4508882" y="1853225"/>
              <a:ext cx="3741977" cy="199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verschiedene Teams an verschiedenen Teilen der Anwendung arbeiten können, ohne dass jeder Entwickler das gesamte System verstehen muss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sz="1400" b="0" i="0" u="none" strike="noStrike" kern="1200" dirty="0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d</a:t>
              </a: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adurch wird die Entwicklung und Wartung der Anwendung erleichtert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79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09FD26-A8BF-96F4-C1CF-31B9ED76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23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F52306F-3A9E-DBD4-C632-729FB384F853}"/>
              </a:ext>
            </a:extLst>
          </p:cNvPr>
          <p:cNvSpPr txBox="1"/>
          <p:nvPr/>
        </p:nvSpPr>
        <p:spPr>
          <a:xfrm>
            <a:off x="572676" y="3351256"/>
            <a:ext cx="45886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Email: </a:t>
            </a:r>
          </a:p>
          <a:p>
            <a:r>
              <a:rPr lang="de-DE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2"/>
              </a:rPr>
              <a:t>norbert.horgas@mathema.de</a:t>
            </a:r>
            <a:r>
              <a:rPr lang="de-DE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    </a:t>
            </a:r>
            <a:r>
              <a:rPr lang="de-DE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3"/>
              </a:rPr>
              <a:t>paterson.djemi@mathema.de</a:t>
            </a:r>
            <a:r>
              <a:rPr lang="de-DE" sz="16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</a:t>
            </a:r>
          </a:p>
          <a:p>
            <a:endParaRPr lang="de-DE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endParaRPr lang="de-DE" b="1" dirty="0">
              <a:solidFill>
                <a:srgbClr val="C5003E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de-DE" sz="1400" b="1" dirty="0" err="1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Mathema</a:t>
            </a:r>
            <a:r>
              <a:rPr lang="de-DE" sz="1400" b="1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GmbH: </a:t>
            </a:r>
          </a:p>
          <a:p>
            <a:r>
              <a:rPr lang="de-DE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Schillerstr. 14 </a:t>
            </a:r>
          </a:p>
          <a:p>
            <a:r>
              <a:rPr lang="de-DE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90409 Nürnberg</a:t>
            </a:r>
          </a:p>
          <a:p>
            <a:r>
              <a:rPr lang="de-DE" sz="1400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Tel: </a:t>
            </a:r>
            <a:r>
              <a:rPr lang="de-DE" sz="1400" u="none" strike="noStrike" dirty="0"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  <a:hlinkClick r:id="rId4"/>
              </a:rPr>
              <a:t>+49 (0)911 376745-0 </a:t>
            </a:r>
            <a:endParaRPr lang="de-DE" sz="1400" u="none" strike="noStrike" dirty="0">
              <a:effectLst/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  <a:p>
            <a:r>
              <a:rPr lang="de-DE" sz="1400" i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www.mathema.de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D074CE0-D2E7-80DD-94B5-D846EEC17CCB}"/>
              </a:ext>
            </a:extLst>
          </p:cNvPr>
          <p:cNvSpPr txBox="1"/>
          <p:nvPr/>
        </p:nvSpPr>
        <p:spPr>
          <a:xfrm>
            <a:off x="572676" y="1131762"/>
            <a:ext cx="5157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C5003E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VIELEN DANK </a:t>
            </a:r>
          </a:p>
          <a:p>
            <a:r>
              <a:rPr lang="de-DE" sz="3600" dirty="0">
                <a:solidFill>
                  <a:srgbClr val="C5003E"/>
                </a:solidFill>
                <a:latin typeface="Inter Extra Bold" panose="02000903000000020004" pitchFamily="50" charset="0"/>
                <a:ea typeface="Inter Extra Bold" panose="02000903000000020004" pitchFamily="50" charset="0"/>
                <a:cs typeface="Inter Extra Bold" panose="02000903000000020004" pitchFamily="50" charset="0"/>
              </a:rPr>
              <a:t>FÜR IHRE AUFMERKSAMKEIT 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E63F850-EFF6-D0FD-63E2-F160D3C97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813" y="6065326"/>
            <a:ext cx="2858282" cy="2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ED483E-6615-50C2-BCCE-3F54CA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BCAED1-5EFF-400A-96CD-F4F54D1F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6135060" cy="365126"/>
          </a:xfrm>
        </p:spPr>
        <p:txBody>
          <a:bodyPr>
            <a:normAutofit fontScale="90000"/>
          </a:bodyPr>
          <a:lstStyle/>
          <a:p>
            <a:endParaRPr lang="de-DE" dirty="0"/>
          </a:p>
        </p:txBody>
      </p:sp>
      <p:pic>
        <p:nvPicPr>
          <p:cNvPr id="12" name="Grafik 11" descr="Ein Bild, das Text, Person, Sitzen, Im Haus enthält.&#10;&#10;Automatisch generierte Beschreibung">
            <a:extLst>
              <a:ext uri="{FF2B5EF4-FFF2-40B4-BE49-F238E27FC236}">
                <a16:creationId xmlns:a16="http://schemas.microsoft.com/office/drawing/2014/main" id="{CA93C2EE-C88A-FFD6-9ABE-6A9E645FC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88" b="14895"/>
          <a:stretch/>
        </p:blipFill>
        <p:spPr>
          <a:xfrm>
            <a:off x="2631582" y="1740580"/>
            <a:ext cx="1909938" cy="1938384"/>
          </a:xfrm>
          <a:prstGeom prst="ellipse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FF469ED-F14D-9367-ABE7-B6BD24A8DF02}"/>
              </a:ext>
            </a:extLst>
          </p:cNvPr>
          <p:cNvSpPr txBox="1"/>
          <p:nvPr/>
        </p:nvSpPr>
        <p:spPr>
          <a:xfrm>
            <a:off x="2606836" y="3873529"/>
            <a:ext cx="1959430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Paterson Djemi</a:t>
            </a:r>
          </a:p>
          <a:p>
            <a:pPr algn="ctr">
              <a:lnSpc>
                <a:spcPct val="150000"/>
              </a:lnSpc>
            </a:pPr>
            <a:r>
              <a:rPr lang="de-DE" sz="1400" dirty="0"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Softwareentwickler</a:t>
            </a:r>
          </a:p>
        </p:txBody>
      </p:sp>
      <p:pic>
        <p:nvPicPr>
          <p:cNvPr id="1026" name="Picture 2" descr="Kontaktbild">
            <a:extLst>
              <a:ext uri="{FF2B5EF4-FFF2-40B4-BE49-F238E27FC236}">
                <a16:creationId xmlns:a16="http://schemas.microsoft.com/office/drawing/2014/main" id="{90512C81-343B-6BCA-A8F1-604F21ADD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8" b="19076"/>
          <a:stretch/>
        </p:blipFill>
        <p:spPr bwMode="auto">
          <a:xfrm>
            <a:off x="6536727" y="1740580"/>
            <a:ext cx="1908377" cy="195002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2">
            <a:extLst>
              <a:ext uri="{FF2B5EF4-FFF2-40B4-BE49-F238E27FC236}">
                <a16:creationId xmlns:a16="http://schemas.microsoft.com/office/drawing/2014/main" id="{7F67EF31-E571-85C5-2510-1D4FEA430ABD}"/>
              </a:ext>
            </a:extLst>
          </p:cNvPr>
          <p:cNvSpPr txBox="1"/>
          <p:nvPr/>
        </p:nvSpPr>
        <p:spPr>
          <a:xfrm>
            <a:off x="6511201" y="3897166"/>
            <a:ext cx="1959430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Norbert Horgas</a:t>
            </a:r>
          </a:p>
          <a:p>
            <a:pPr algn="ctr">
              <a:lnSpc>
                <a:spcPct val="150000"/>
              </a:lnSpc>
            </a:pPr>
            <a:r>
              <a:rPr lang="de-DE" sz="1400" dirty="0"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Softwareentwickler</a:t>
            </a:r>
          </a:p>
        </p:txBody>
      </p:sp>
    </p:spTree>
    <p:extLst>
      <p:ext uri="{BB962C8B-B14F-4D97-AF65-F5344CB8AC3E}">
        <p14:creationId xmlns:p14="http://schemas.microsoft.com/office/powerpoint/2010/main" val="215638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C2CA22-7915-EAA3-AE8F-48EB0255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- MATHEMA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E77971-2C84-DE2F-8392-05601516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0FD51D-5195-BA67-A76E-13BD0B0C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7400845" cy="365126"/>
          </a:xfrm>
        </p:spPr>
        <p:txBody>
          <a:bodyPr>
            <a:normAutofit fontScale="90000"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83BE87-658A-2A6E-F9AA-382554ADBF8D}"/>
              </a:ext>
            </a:extLst>
          </p:cNvPr>
          <p:cNvSpPr txBox="1"/>
          <p:nvPr/>
        </p:nvSpPr>
        <p:spPr>
          <a:xfrm>
            <a:off x="764573" y="2440878"/>
            <a:ext cx="8191755" cy="909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5003E"/>
              </a:buClr>
              <a:buSzPct val="105000"/>
              <a:tabLst/>
            </a:pPr>
            <a:r>
              <a:rPr lang="de-DE" sz="4000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Definitionen</a:t>
            </a:r>
            <a:endParaRPr lang="de-DE" sz="2400" b="0" i="0" kern="1200" dirty="0">
              <a:effectLst/>
              <a:latin typeface="Droid Serif" panose="020B0604020202020204" charset="0"/>
              <a:ea typeface="Droid Serif" panose="020B0604020202020204" charset="0"/>
              <a:cs typeface="Droid Serif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34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ED483E-6615-50C2-BCCE-3F54CA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BCAED1-5EFF-400A-96CD-F4F54D1F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6135060" cy="365126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Microfrontends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41624D-E46A-FF2B-8D2F-6CE7A3BF173E}"/>
              </a:ext>
            </a:extLst>
          </p:cNvPr>
          <p:cNvSpPr txBox="1"/>
          <p:nvPr/>
        </p:nvSpPr>
        <p:spPr>
          <a:xfrm>
            <a:off x="772321" y="2260245"/>
            <a:ext cx="3891120" cy="199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Architekturansatz für Frontend-Anwendungen, bei dem große Frontend-Anwendungen in kleinere, unabhängige und überschaubare Teile aufgeteilt werden, die als eigenständige Anwendungen betrieben werden können.</a:t>
            </a:r>
            <a:endParaRPr lang="de-DE" sz="1400" dirty="0"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0180871-2D82-EE62-1A16-A88D6D32DBA7}"/>
              </a:ext>
            </a:extLst>
          </p:cNvPr>
          <p:cNvSpPr/>
          <p:nvPr/>
        </p:nvSpPr>
        <p:spPr>
          <a:xfrm>
            <a:off x="5877716" y="1161967"/>
            <a:ext cx="4986534" cy="4264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5068FD-03E3-40FA-A551-711AC4AB6C33}"/>
              </a:ext>
            </a:extLst>
          </p:cNvPr>
          <p:cNvSpPr/>
          <p:nvPr/>
        </p:nvSpPr>
        <p:spPr>
          <a:xfrm>
            <a:off x="6087869" y="2447342"/>
            <a:ext cx="1421512" cy="1070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µµ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F4DE53-4220-6914-8699-F44E1C5BC010}"/>
              </a:ext>
            </a:extLst>
          </p:cNvPr>
          <p:cNvSpPr/>
          <p:nvPr/>
        </p:nvSpPr>
        <p:spPr>
          <a:xfrm>
            <a:off x="7657125" y="2447342"/>
            <a:ext cx="1421512" cy="1070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B39F0A-5807-4DBF-43AA-B00988C13CD5}"/>
              </a:ext>
            </a:extLst>
          </p:cNvPr>
          <p:cNvSpPr/>
          <p:nvPr/>
        </p:nvSpPr>
        <p:spPr>
          <a:xfrm>
            <a:off x="9226381" y="2447342"/>
            <a:ext cx="1421512" cy="1070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B9B2C8-20FA-1EFB-AB59-B2E6ACA432A7}"/>
              </a:ext>
            </a:extLst>
          </p:cNvPr>
          <p:cNvSpPr/>
          <p:nvPr/>
        </p:nvSpPr>
        <p:spPr>
          <a:xfrm>
            <a:off x="6092528" y="3717782"/>
            <a:ext cx="1421512" cy="1070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DD87134-8DCD-28D3-7688-C3107C7CF605}"/>
              </a:ext>
            </a:extLst>
          </p:cNvPr>
          <p:cNvSpPr/>
          <p:nvPr/>
        </p:nvSpPr>
        <p:spPr>
          <a:xfrm>
            <a:off x="7657125" y="3717782"/>
            <a:ext cx="1421512" cy="1070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68BF3FB-B36E-95EA-B021-65DEF6841606}"/>
              </a:ext>
            </a:extLst>
          </p:cNvPr>
          <p:cNvSpPr/>
          <p:nvPr/>
        </p:nvSpPr>
        <p:spPr>
          <a:xfrm>
            <a:off x="9231040" y="3717781"/>
            <a:ext cx="1421512" cy="1070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84BD14C-D48B-86B1-89F9-614FEF4DBE53}"/>
              </a:ext>
            </a:extLst>
          </p:cNvPr>
          <p:cNvSpPr txBox="1"/>
          <p:nvPr/>
        </p:nvSpPr>
        <p:spPr>
          <a:xfrm>
            <a:off x="7039682" y="1453457"/>
            <a:ext cx="232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Applikation Shell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F993869-14A5-37BB-9209-5ED007F257FC}"/>
              </a:ext>
            </a:extLst>
          </p:cNvPr>
          <p:cNvSpPr txBox="1"/>
          <p:nvPr/>
        </p:nvSpPr>
        <p:spPr>
          <a:xfrm>
            <a:off x="6269031" y="2797739"/>
            <a:ext cx="95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µFE-1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D9B122F-8365-657C-CB97-0C506E47636A}"/>
              </a:ext>
            </a:extLst>
          </p:cNvPr>
          <p:cNvSpPr txBox="1"/>
          <p:nvPr/>
        </p:nvSpPr>
        <p:spPr>
          <a:xfrm>
            <a:off x="9461967" y="4068178"/>
            <a:ext cx="95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µFE-6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71C6E5-D645-0154-149C-492043706BF2}"/>
              </a:ext>
            </a:extLst>
          </p:cNvPr>
          <p:cNvSpPr txBox="1"/>
          <p:nvPr/>
        </p:nvSpPr>
        <p:spPr>
          <a:xfrm>
            <a:off x="6323457" y="4068178"/>
            <a:ext cx="95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µFE-4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D05DA78-CDAB-0416-78E8-F62C851C8B87}"/>
              </a:ext>
            </a:extLst>
          </p:cNvPr>
          <p:cNvSpPr txBox="1"/>
          <p:nvPr/>
        </p:nvSpPr>
        <p:spPr>
          <a:xfrm>
            <a:off x="7892712" y="4068178"/>
            <a:ext cx="95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µFE-5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56782D-CEEF-6D9C-2775-63722ABAD9F8}"/>
              </a:ext>
            </a:extLst>
          </p:cNvPr>
          <p:cNvSpPr txBox="1"/>
          <p:nvPr/>
        </p:nvSpPr>
        <p:spPr>
          <a:xfrm>
            <a:off x="9461968" y="2797739"/>
            <a:ext cx="95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µFE-3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8347268-F9A9-CB56-F152-BB663EEF57D5}"/>
              </a:ext>
            </a:extLst>
          </p:cNvPr>
          <p:cNvSpPr txBox="1"/>
          <p:nvPr/>
        </p:nvSpPr>
        <p:spPr>
          <a:xfrm>
            <a:off x="7892712" y="2797739"/>
            <a:ext cx="95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µFE-2</a:t>
            </a:r>
          </a:p>
        </p:txBody>
      </p:sp>
    </p:spTree>
    <p:extLst>
      <p:ext uri="{BB962C8B-B14F-4D97-AF65-F5344CB8AC3E}">
        <p14:creationId xmlns:p14="http://schemas.microsoft.com/office/powerpoint/2010/main" val="334037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ED483E-6615-50C2-BCCE-3F54CA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BCAED1-5EFF-400A-96CD-F4F54D1F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6135060" cy="365126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Webpack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21876C-4705-54BD-7988-C604B9EF0AB6}"/>
              </a:ext>
            </a:extLst>
          </p:cNvPr>
          <p:cNvSpPr txBox="1"/>
          <p:nvPr/>
        </p:nvSpPr>
        <p:spPr>
          <a:xfrm>
            <a:off x="4152097" y="5241402"/>
            <a:ext cx="3651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statischer Modul-</a:t>
            </a:r>
            <a:r>
              <a:rPr lang="de-DE" sz="1400" dirty="0" err="1"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Bundler</a:t>
            </a:r>
            <a:r>
              <a:rPr lang="de-DE" sz="1400" dirty="0"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 für JavaScript-Anwendungen</a:t>
            </a:r>
            <a:endParaRPr lang="de-DE" sz="1400" dirty="0"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17B81C1-D6C3-143B-08E8-8C3AB6A5E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59" y="1409848"/>
            <a:ext cx="6187481" cy="347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0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ED483E-6615-50C2-BCCE-3F54CA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BCAED1-5EFF-400A-96CD-F4F54D1F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6135060" cy="365126"/>
          </a:xfrm>
        </p:spPr>
        <p:txBody>
          <a:bodyPr>
            <a:normAutofit fontScale="90000"/>
          </a:bodyPr>
          <a:lstStyle/>
          <a:p>
            <a:r>
              <a:rPr lang="de-DE" dirty="0"/>
              <a:t>Module </a:t>
            </a:r>
            <a:r>
              <a:rPr lang="de-DE" dirty="0" err="1"/>
              <a:t>Federation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41624D-E46A-FF2B-8D2F-6CE7A3BF173E}"/>
              </a:ext>
            </a:extLst>
          </p:cNvPr>
          <p:cNvSpPr txBox="1"/>
          <p:nvPr/>
        </p:nvSpPr>
        <p:spPr>
          <a:xfrm>
            <a:off x="1260000" y="2855654"/>
            <a:ext cx="3048460" cy="134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Feature von </a:t>
            </a:r>
            <a:r>
              <a:rPr lang="de-DE" sz="1400" dirty="0" err="1"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Webpack</a:t>
            </a:r>
            <a:r>
              <a:rPr lang="de-DE" sz="1400" dirty="0">
                <a:effectLst/>
                <a:latin typeface="Inter" panose="020B0604020202020204" charset="0"/>
                <a:ea typeface="Inter" panose="020B0604020202020204" charset="0"/>
                <a:cs typeface="Inter" panose="020B0604020202020204" charset="0"/>
              </a:rPr>
              <a:t>, das ermöglicht Code zwischen verschiedenen Anwendungen zu teilen, und zwar zur Laufzeit</a:t>
            </a:r>
            <a:endParaRPr lang="de-DE" sz="1400" dirty="0">
              <a:latin typeface="Inter" panose="020B060402020202020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84BD14C-D48B-86B1-89F9-614FEF4DBE53}"/>
              </a:ext>
            </a:extLst>
          </p:cNvPr>
          <p:cNvSpPr txBox="1"/>
          <p:nvPr/>
        </p:nvSpPr>
        <p:spPr>
          <a:xfrm>
            <a:off x="7039682" y="1453457"/>
            <a:ext cx="232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Applikation Shell</a:t>
            </a:r>
          </a:p>
        </p:txBody>
      </p:sp>
      <p:pic>
        <p:nvPicPr>
          <p:cNvPr id="22" name="Grafik 2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34008BC-2F24-E274-10FD-AA5081BA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614" y="139802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7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E77971-2C84-DE2F-8392-05601516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0FD51D-5195-BA67-A76E-13BD0B0C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0837"/>
            <a:ext cx="7400845" cy="365126"/>
          </a:xfrm>
        </p:spPr>
        <p:txBody>
          <a:bodyPr>
            <a:normAutofit fontScale="90000"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A83BE87-658A-2A6E-F9AA-382554ADBF8D}"/>
              </a:ext>
            </a:extLst>
          </p:cNvPr>
          <p:cNvSpPr txBox="1"/>
          <p:nvPr/>
        </p:nvSpPr>
        <p:spPr>
          <a:xfrm>
            <a:off x="764573" y="2440878"/>
            <a:ext cx="8191755" cy="183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5003E"/>
              </a:buClr>
              <a:buSzPct val="105000"/>
              <a:tabLst/>
            </a:pPr>
            <a:r>
              <a:rPr lang="de-DE" sz="4000" dirty="0"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Überblick über </a:t>
            </a:r>
            <a:r>
              <a:rPr lang="de-DE" sz="40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Module </a:t>
            </a:r>
            <a:r>
              <a:rPr lang="de-DE" sz="4000" b="0" i="0" kern="1200" dirty="0" err="1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Federation</a:t>
            </a:r>
            <a:r>
              <a:rPr lang="de-DE" sz="2400" b="0" i="0" kern="1200" dirty="0">
                <a:effectLst/>
                <a:latin typeface="Droid Serif" panose="020B0604020202020204" charset="0"/>
                <a:ea typeface="Droid Serif" panose="020B0604020202020204" charset="0"/>
                <a:cs typeface="Droid Serif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05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891C2D-DCA6-EC9E-EF05-3E250356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477678"/>
            <a:ext cx="5703815" cy="365126"/>
          </a:xfrm>
        </p:spPr>
        <p:txBody>
          <a:bodyPr>
            <a:normAutofit fontScale="90000"/>
          </a:bodyPr>
          <a:lstStyle/>
          <a:p>
            <a:r>
              <a:rPr lang="de-DE" dirty="0"/>
              <a:t>Konzepte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BD271C2-A03D-A692-D1FE-8097DA124B5B}"/>
              </a:ext>
            </a:extLst>
          </p:cNvPr>
          <p:cNvGrpSpPr/>
          <p:nvPr/>
        </p:nvGrpSpPr>
        <p:grpSpPr>
          <a:xfrm>
            <a:off x="726100" y="1783832"/>
            <a:ext cx="10932325" cy="3209764"/>
            <a:chOff x="713900" y="1547317"/>
            <a:chExt cx="10932325" cy="3209764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661938-2EE6-4849-1508-0E703DF684D6}"/>
                </a:ext>
              </a:extLst>
            </p:cNvPr>
            <p:cNvSpPr txBox="1"/>
            <p:nvPr userDrawn="1"/>
          </p:nvSpPr>
          <p:spPr>
            <a:xfrm>
              <a:off x="713900" y="1547317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Lokale Module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C24F5B0-96B3-3C64-1510-C0176382A05C}"/>
                </a:ext>
              </a:extLst>
            </p:cNvPr>
            <p:cNvSpPr txBox="1"/>
            <p:nvPr userDrawn="1"/>
          </p:nvSpPr>
          <p:spPr>
            <a:xfrm>
              <a:off x="720000" y="1862766"/>
              <a:ext cx="2907112" cy="70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Module, die Teils des aktuellen </a:t>
              </a:r>
              <a:r>
                <a:rPr lang="de-DE" sz="1400" dirty="0" err="1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Webpack</a:t>
              </a: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 </a:t>
              </a:r>
              <a:r>
                <a:rPr lang="de-DE" sz="1400" dirty="0" err="1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Builds</a:t>
              </a: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 sind.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403B669-CCEC-0493-AE74-25FBDD01A0D2}"/>
                </a:ext>
              </a:extLst>
            </p:cNvPr>
            <p:cNvSpPr txBox="1"/>
            <p:nvPr userDrawn="1"/>
          </p:nvSpPr>
          <p:spPr>
            <a:xfrm>
              <a:off x="4540375" y="1547317"/>
              <a:ext cx="3024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Remote Module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3AC7A668-072B-C2D0-0AC6-4D176179D939}"/>
                </a:ext>
              </a:extLst>
            </p:cNvPr>
            <p:cNvSpPr txBox="1"/>
            <p:nvPr userDrawn="1"/>
          </p:nvSpPr>
          <p:spPr>
            <a:xfrm>
              <a:off x="4540375" y="1862766"/>
              <a:ext cx="3024753" cy="102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Module, die erst zur Laufzeit aus einem anderen </a:t>
              </a:r>
              <a:r>
                <a:rPr lang="de-DE" sz="1400" b="0" i="0" u="none" strike="noStrike" kern="1200" dirty="0" err="1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Webpack</a:t>
              </a: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 </a:t>
              </a:r>
              <a:r>
                <a:rPr lang="de-DE" sz="1400" dirty="0" err="1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B</a:t>
              </a:r>
              <a:r>
                <a:rPr lang="de-DE" sz="1400" b="0" i="0" u="none" strike="noStrike" kern="1200" dirty="0" err="1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uilds</a:t>
              </a: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 geladen werden.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063F5F6-626E-83D2-2DFD-A37454785CB4}"/>
                </a:ext>
              </a:extLst>
            </p:cNvPr>
            <p:cNvSpPr txBox="1"/>
            <p:nvPr userDrawn="1"/>
          </p:nvSpPr>
          <p:spPr>
            <a:xfrm>
              <a:off x="8233425" y="1547317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 err="1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Shared</a:t>
              </a:r>
              <a:r>
                <a:rPr lang="de-DE" sz="1600" dirty="0">
                  <a:solidFill>
                    <a:srgbClr val="C5003E"/>
                  </a:solidFill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 Modules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D761B41-4DCB-472F-7D60-854A264ECA81}"/>
                </a:ext>
              </a:extLst>
            </p:cNvPr>
            <p:cNvSpPr txBox="1"/>
            <p:nvPr userDrawn="1"/>
          </p:nvSpPr>
          <p:spPr>
            <a:xfrm>
              <a:off x="8233425" y="1862766"/>
              <a:ext cx="3310314" cy="102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Module, die geteilt sind und überschrieben werden können. </a:t>
              </a:r>
            </a:p>
            <a:p>
              <a:pPr>
                <a:lnSpc>
                  <a:spcPct val="150000"/>
                </a:lnSpc>
              </a:pPr>
              <a:r>
                <a:rPr lang="de-DE" sz="1400" dirty="0" err="1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zB</a:t>
              </a: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: Bibliotheken</a:t>
              </a:r>
              <a:endParaRPr lang="de-DE" sz="1400" b="0" i="0" u="none" strike="noStrike" kern="1200" dirty="0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06DD939-5756-633A-3866-DBEC2C274F6A}"/>
                </a:ext>
              </a:extLst>
            </p:cNvPr>
            <p:cNvSpPr txBox="1"/>
            <p:nvPr userDrawn="1"/>
          </p:nvSpPr>
          <p:spPr>
            <a:xfrm>
              <a:off x="713900" y="3402801"/>
              <a:ext cx="3412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0" i="0" u="none" strike="noStrike" kern="1200" dirty="0">
                  <a:solidFill>
                    <a:srgbClr val="C5003E"/>
                  </a:solidFill>
                  <a:effectLst/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Container</a:t>
              </a:r>
              <a:endParaRPr lang="de-DE" sz="1600" dirty="0">
                <a:solidFill>
                  <a:srgbClr val="C5003E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F544BE0-69E3-EE12-3680-B37D8DEB85A0}"/>
                </a:ext>
              </a:extLst>
            </p:cNvPr>
            <p:cNvSpPr txBox="1"/>
            <p:nvPr userDrawn="1"/>
          </p:nvSpPr>
          <p:spPr>
            <a:xfrm>
              <a:off x="713900" y="3725745"/>
              <a:ext cx="2913212" cy="70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Ein von </a:t>
              </a:r>
              <a:r>
                <a:rPr lang="de-DE" sz="1400" b="0" i="0" u="none" strike="noStrike" kern="1200" dirty="0" err="1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Webpack</a:t>
              </a: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 erstelltes </a:t>
              </a:r>
              <a:r>
                <a:rPr lang="de-DE" sz="1400" b="0" i="0" u="none" strike="noStrike" kern="1200" dirty="0" err="1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Build</a:t>
              </a: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/Bundle.</a:t>
              </a:r>
              <a:endParaRPr lang="de-DE" sz="1400" b="0" i="0" u="none" strike="noStrike" kern="1200" dirty="0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EE68186-A3B6-2216-4083-55DEBE33E316}"/>
                </a:ext>
              </a:extLst>
            </p:cNvPr>
            <p:cNvSpPr txBox="1"/>
            <p:nvPr userDrawn="1"/>
          </p:nvSpPr>
          <p:spPr>
            <a:xfrm>
              <a:off x="4537325" y="3402801"/>
              <a:ext cx="30247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i="0" kern="1200" dirty="0">
                  <a:solidFill>
                    <a:srgbClr val="C5003E"/>
                  </a:solidFill>
                  <a:effectLst/>
                  <a:latin typeface="Inter" panose="020B0502030000000004" pitchFamily="34" charset="0"/>
                  <a:ea typeface="Inter" panose="020B0502030000000004" pitchFamily="34" charset="0"/>
                  <a:cs typeface="Inter" panose="020B0502030000000004" pitchFamily="34" charset="0"/>
                </a:rPr>
                <a:t>Host</a:t>
              </a:r>
              <a:endParaRPr lang="de-DE" sz="1600" i="0" kern="1200" cap="all" dirty="0">
                <a:solidFill>
                  <a:srgbClr val="C5003E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F4510E3-7700-025C-A7A8-AAF27C17A1A9}"/>
                </a:ext>
              </a:extLst>
            </p:cNvPr>
            <p:cNvSpPr txBox="1"/>
            <p:nvPr userDrawn="1"/>
          </p:nvSpPr>
          <p:spPr>
            <a:xfrm>
              <a:off x="4537325" y="3730950"/>
              <a:ext cx="3027803" cy="102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400" b="0" i="0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Webpack</a:t>
              </a: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-</a:t>
              </a:r>
              <a:r>
                <a:rPr lang="de-DE" sz="1400" dirty="0" err="1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Build</a:t>
              </a: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, das beim Laden einer Seite zuerst initialisiert wird.</a:t>
              </a:r>
              <a:endParaRPr lang="de-DE" sz="1400" b="0" i="0" kern="1200" dirty="0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24F1871-DA6A-90C5-6F41-48D659BA8D1B}"/>
                </a:ext>
              </a:extLst>
            </p:cNvPr>
            <p:cNvSpPr txBox="1"/>
            <p:nvPr userDrawn="1"/>
          </p:nvSpPr>
          <p:spPr>
            <a:xfrm>
              <a:off x="8233425" y="3372023"/>
              <a:ext cx="34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i="0" kern="1200" dirty="0">
                  <a:solidFill>
                    <a:srgbClr val="C5003E"/>
                  </a:solidFill>
                  <a:effectLst/>
                  <a:latin typeface="+mn-lt"/>
                  <a:ea typeface="+mn-ea"/>
                  <a:cs typeface="+mn-cs"/>
                </a:rPr>
                <a:t>Remote</a:t>
              </a:r>
              <a:endParaRPr lang="de-DE" sz="1800" i="0" kern="1200" cap="all" dirty="0">
                <a:solidFill>
                  <a:srgbClr val="C5003E"/>
                </a:solidFill>
                <a:effectLst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25E06D7-F56A-7589-BEF0-27D5F6CBBDA8}"/>
                </a:ext>
              </a:extLst>
            </p:cNvPr>
            <p:cNvSpPr txBox="1"/>
            <p:nvPr userDrawn="1"/>
          </p:nvSpPr>
          <p:spPr>
            <a:xfrm>
              <a:off x="8233425" y="3732442"/>
              <a:ext cx="3127769" cy="102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400" b="0" i="0" u="none" strike="noStrike" kern="1200" dirty="0">
                  <a:solidFill>
                    <a:schemeClr val="tx1"/>
                  </a:solidFill>
                  <a:effectLst/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Ein anderer Webpack</a:t>
              </a: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-</a:t>
              </a:r>
              <a:r>
                <a:rPr lang="de-DE" sz="1400" dirty="0" err="1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Build</a:t>
              </a: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, bei dem ein Teil davon von einem Host </a:t>
              </a:r>
              <a:r>
                <a:rPr lang="de-DE" sz="1400" dirty="0" err="1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konsummiert</a:t>
              </a:r>
              <a:r>
                <a:rPr lang="de-DE" sz="1400" dirty="0">
                  <a:latin typeface="Droid Serif" panose="02020600060500020200" pitchFamily="18" charset="0"/>
                  <a:ea typeface="Droid Serif" panose="02020600060500020200" pitchFamily="18" charset="0"/>
                  <a:cs typeface="Droid Serif" panose="02020600060500020200" pitchFamily="18" charset="0"/>
                </a:rPr>
                <a:t> wird.</a:t>
              </a:r>
              <a:endParaRPr lang="de-DE" sz="1400" b="0" i="0" u="none" strike="noStrike" kern="1200" dirty="0">
                <a:solidFill>
                  <a:schemeClr val="tx1"/>
                </a:solidFill>
                <a:effectLst/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endParaRPr>
            </a:p>
          </p:txBody>
        </p:sp>
      </p:grp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AF4EE1F7-1E80-A130-0499-1A5F26CE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B8AC-9DA0-C045-AB30-231B0309EDD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429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Mathema 2021">
      <a:dk1>
        <a:srgbClr val="000000"/>
      </a:dk1>
      <a:lt1>
        <a:srgbClr val="FFFFFF"/>
      </a:lt1>
      <a:dk2>
        <a:srgbClr val="565F5F"/>
      </a:dk2>
      <a:lt2>
        <a:srgbClr val="BBBDB7"/>
      </a:lt2>
      <a:accent1>
        <a:srgbClr val="C5003E"/>
      </a:accent1>
      <a:accent2>
        <a:srgbClr val="2C9A75"/>
      </a:accent2>
      <a:accent3>
        <a:srgbClr val="613B8A"/>
      </a:accent3>
      <a:accent4>
        <a:srgbClr val="3771B6"/>
      </a:accent4>
      <a:accent5>
        <a:srgbClr val="A30069"/>
      </a:accent5>
      <a:accent6>
        <a:srgbClr val="D3741C"/>
      </a:accent6>
      <a:hlink>
        <a:srgbClr val="C5003E"/>
      </a:hlink>
      <a:folHlink>
        <a:srgbClr val="565F5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21-präsentation-vorlage-v2a" id="{A93D6C58-CE13-044C-B413-6C8C20B4B6E9}" vid="{80951A67-2B0A-794F-A7D4-FEF9F6BD894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mat21-präsentation-vorlage-v2a</Template>
  <TotalTime>0</TotalTime>
  <Words>586</Words>
  <Application>Microsoft Macintosh PowerPoint</Application>
  <PresentationFormat>Widescreen</PresentationFormat>
  <Paragraphs>160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Wingdings</vt:lpstr>
      <vt:lpstr>Inter Extra Bold</vt:lpstr>
      <vt:lpstr>Inter</vt:lpstr>
      <vt:lpstr>Droid Serif</vt:lpstr>
      <vt:lpstr>Arial</vt:lpstr>
      <vt:lpstr>Calibri</vt:lpstr>
      <vt:lpstr>Office</vt:lpstr>
      <vt:lpstr>React Microfrontends mit Module Federation</vt:lpstr>
      <vt:lpstr>AGENDA</vt:lpstr>
      <vt:lpstr>PowerPoint Presentation</vt:lpstr>
      <vt:lpstr>PowerPoint Presentation</vt:lpstr>
      <vt:lpstr>Microfrontends</vt:lpstr>
      <vt:lpstr>Webpack</vt:lpstr>
      <vt:lpstr>Module Federation</vt:lpstr>
      <vt:lpstr>PowerPoint Presentation</vt:lpstr>
      <vt:lpstr>Konzepte</vt:lpstr>
      <vt:lpstr>Konzepte</vt:lpstr>
      <vt:lpstr>Module Federation Plugin </vt:lpstr>
      <vt:lpstr>Konfiguration</vt:lpstr>
      <vt:lpstr>PowerPoint Presentation</vt:lpstr>
      <vt:lpstr>PowerPoint Presentation</vt:lpstr>
      <vt:lpstr>Architekturdiagramm</vt:lpstr>
      <vt:lpstr>PowerPoint Presentation</vt:lpstr>
      <vt:lpstr>Herausforderungen mit Module Federation</vt:lpstr>
      <vt:lpstr>Teilen von State</vt:lpstr>
      <vt:lpstr>Teilen von Types</vt:lpstr>
      <vt:lpstr>Fehlerbehandlung</vt:lpstr>
      <vt:lpstr>PowerPoint Presentation</vt:lpstr>
      <vt:lpstr>Zusammenfassung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Pia Seidel</dc:creator>
  <cp:lastModifiedBy>Norbert Horgas</cp:lastModifiedBy>
  <cp:revision>22</cp:revision>
  <dcterms:created xsi:type="dcterms:W3CDTF">2021-07-15T06:56:31Z</dcterms:created>
  <dcterms:modified xsi:type="dcterms:W3CDTF">2023-05-08T13:47:06Z</dcterms:modified>
</cp:coreProperties>
</file>